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74"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53" autoAdjust="0"/>
    <p:restoredTop sz="94660"/>
  </p:normalViewPr>
  <p:slideViewPr>
    <p:cSldViewPr>
      <p:cViewPr>
        <p:scale>
          <a:sx n="66" d="100"/>
          <a:sy n="66" d="100"/>
        </p:scale>
        <p:origin x="2520" y="-4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그룹 38">
            <a:extLst>
              <a:ext uri="{FF2B5EF4-FFF2-40B4-BE49-F238E27FC236}">
                <a16:creationId xmlns:a16="http://schemas.microsoft.com/office/drawing/2014/main" id="{6F7658D7-A15A-427A-8932-3FE42E8007D8}"/>
              </a:ext>
            </a:extLst>
          </p:cNvPr>
          <p:cNvGrpSpPr/>
          <p:nvPr/>
        </p:nvGrpSpPr>
        <p:grpSpPr>
          <a:xfrm>
            <a:off x="-111697" y="-108004"/>
            <a:ext cx="5586349" cy="8214853"/>
            <a:chOff x="-111697" y="-108004"/>
            <a:chExt cx="5586349" cy="8214853"/>
          </a:xfrm>
        </p:grpSpPr>
        <p:sp>
          <p:nvSpPr>
            <p:cNvPr id="18" name="object 18"/>
            <p:cNvSpPr/>
            <p:nvPr/>
          </p:nvSpPr>
          <p:spPr>
            <a:xfrm>
              <a:off x="-111697" y="1501999"/>
              <a:ext cx="5586349" cy="6604850"/>
            </a:xfrm>
            <a:custGeom>
              <a:avLst/>
              <a:gdLst/>
              <a:ahLst/>
              <a:cxnLst/>
              <a:rect l="l" t="t" r="r" b="b"/>
              <a:pathLst>
                <a:path w="5586349" h="6604850">
                  <a:moveTo>
                    <a:pt x="5583695" y="6136855"/>
                  </a:moveTo>
                  <a:lnTo>
                    <a:pt x="323989" y="6136855"/>
                  </a:lnTo>
                  <a:lnTo>
                    <a:pt x="323989" y="0"/>
                  </a:lnTo>
                  <a:lnTo>
                    <a:pt x="111697" y="0"/>
                  </a:lnTo>
                  <a:lnTo>
                    <a:pt x="111697" y="6489995"/>
                  </a:lnTo>
                  <a:lnTo>
                    <a:pt x="5583695" y="6489995"/>
                  </a:lnTo>
                  <a:lnTo>
                    <a:pt x="5583695" y="6136855"/>
                  </a:lnTo>
                  <a:close/>
                </a:path>
              </a:pathLst>
            </a:custGeom>
            <a:solidFill>
              <a:srgbClr val="43C7F4"/>
            </a:solidFill>
          </p:spPr>
          <p:txBody>
            <a:bodyPr wrap="square" lIns="0" tIns="0" rIns="0" bIns="0" rtlCol="0">
              <a:noAutofit/>
            </a:bodyPr>
            <a:lstStyle/>
            <a:p>
              <a:endParaRPr/>
            </a:p>
          </p:txBody>
        </p:sp>
        <p:sp>
          <p:nvSpPr>
            <p:cNvPr id="19" name="object 19"/>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0" name="object 20"/>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1" name="object 21"/>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3" name="object 23"/>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803435" y="2408472"/>
              <a:ext cx="3647799" cy="3577424"/>
            </a:xfrm>
            <a:prstGeom prst="rect">
              <a:avLst/>
            </a:prstGeom>
            <a:blipFill>
              <a:blip r:embed="rId2" cstate="print"/>
              <a:stretch>
                <a:fillRect/>
              </a:stretch>
            </a:blipFill>
          </p:spPr>
          <p:txBody>
            <a:bodyPr wrap="square" lIns="0" tIns="0" rIns="0" bIns="0" rtlCol="0">
              <a:noAutofit/>
            </a:bodyPr>
            <a:lstStyle/>
            <a:p>
              <a:endParaRPr/>
            </a:p>
          </p:txBody>
        </p:sp>
        <p:sp>
          <p:nvSpPr>
            <p:cNvPr id="28" name="object 28"/>
            <p:cNvSpPr/>
            <p:nvPr/>
          </p:nvSpPr>
          <p:spPr>
            <a:xfrm>
              <a:off x="1745457" y="6374626"/>
              <a:ext cx="714578" cy="185305"/>
            </a:xfrm>
            <a:custGeom>
              <a:avLst/>
              <a:gdLst/>
              <a:ahLst/>
              <a:cxnLst/>
              <a:rect l="l" t="t" r="r" b="b"/>
              <a:pathLst>
                <a:path w="714578" h="185305">
                  <a:moveTo>
                    <a:pt x="36004" y="0"/>
                  </a:moveTo>
                  <a:lnTo>
                    <a:pt x="10589" y="10498"/>
                  </a:lnTo>
                  <a:lnTo>
                    <a:pt x="0" y="35866"/>
                  </a:lnTo>
                  <a:lnTo>
                    <a:pt x="0" y="149301"/>
                  </a:lnTo>
                  <a:lnTo>
                    <a:pt x="2816" y="163287"/>
                  </a:lnTo>
                  <a:lnTo>
                    <a:pt x="10498" y="174716"/>
                  </a:lnTo>
                  <a:lnTo>
                    <a:pt x="21898" y="182438"/>
                  </a:lnTo>
                  <a:lnTo>
                    <a:pt x="35866" y="185305"/>
                  </a:lnTo>
                  <a:lnTo>
                    <a:pt x="678573" y="185305"/>
                  </a:lnTo>
                  <a:lnTo>
                    <a:pt x="692559" y="182489"/>
                  </a:lnTo>
                  <a:lnTo>
                    <a:pt x="703988" y="174806"/>
                  </a:lnTo>
                  <a:lnTo>
                    <a:pt x="711711" y="163407"/>
                  </a:lnTo>
                  <a:lnTo>
                    <a:pt x="714577" y="149439"/>
                  </a:lnTo>
                  <a:lnTo>
                    <a:pt x="714578" y="36004"/>
                  </a:lnTo>
                  <a:lnTo>
                    <a:pt x="711761" y="22018"/>
                  </a:lnTo>
                  <a:lnTo>
                    <a:pt x="704079" y="10589"/>
                  </a:lnTo>
                  <a:lnTo>
                    <a:pt x="692679" y="2867"/>
                  </a:lnTo>
                  <a:lnTo>
                    <a:pt x="678711" y="0"/>
                  </a:lnTo>
                  <a:lnTo>
                    <a:pt x="36004" y="0"/>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16" name="object 16"/>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5" name="object 15"/>
            <p:cNvSpPr txBox="1"/>
            <p:nvPr/>
          </p:nvSpPr>
          <p:spPr>
            <a:xfrm>
              <a:off x="1168099" y="263578"/>
              <a:ext cx="1291935" cy="161247"/>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Practica la vida de fe</a:t>
              </a:r>
              <a:endParaRPr lang="es-ES" sz="1000" dirty="0">
                <a:latin typeface="Malgun Gothic"/>
                <a:cs typeface="Malgun Gothic"/>
              </a:endParaRPr>
            </a:p>
          </p:txBody>
        </p:sp>
        <p:sp>
          <p:nvSpPr>
            <p:cNvPr id="14" name="object 14"/>
            <p:cNvSpPr txBox="1"/>
            <p:nvPr/>
          </p:nvSpPr>
          <p:spPr>
            <a:xfrm>
              <a:off x="260300" y="341650"/>
              <a:ext cx="743204" cy="863600"/>
            </a:xfrm>
            <a:prstGeom prst="rect">
              <a:avLst/>
            </a:prstGeom>
          </p:spPr>
          <p:txBody>
            <a:bodyPr wrap="square" lIns="0" tIns="43180" rIns="0" bIns="0" rtlCol="0">
              <a:noAutofit/>
            </a:bodyPr>
            <a:lstStyle/>
            <a:p>
              <a:pPr marL="12700">
                <a:lnSpc>
                  <a:spcPts val="6800"/>
                </a:lnSpc>
              </a:pPr>
              <a:r>
                <a:rPr sz="6600" b="1" spc="-983" dirty="0">
                  <a:latin typeface="Times New Roman"/>
                  <a:cs typeface="Times New Roman"/>
                </a:rPr>
                <a:t>17</a:t>
              </a:r>
              <a:endParaRPr sz="6600">
                <a:latin typeface="Times New Roman"/>
                <a:cs typeface="Times New Roman"/>
              </a:endParaRPr>
            </a:p>
          </p:txBody>
        </p:sp>
        <p:sp>
          <p:nvSpPr>
            <p:cNvPr id="13" name="object 13"/>
            <p:cNvSpPr txBox="1"/>
            <p:nvPr/>
          </p:nvSpPr>
          <p:spPr>
            <a:xfrm>
              <a:off x="1142700" y="560717"/>
              <a:ext cx="3331498"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Hablar con la vestimenta</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Ro</a:t>
              </a:r>
              <a:r>
                <a:rPr sz="900" dirty="0">
                  <a:latin typeface="Malgun Gothic"/>
                  <a:cs typeface="Malgun Gothic"/>
                </a:rPr>
                <a:t> 13:11~14, </a:t>
              </a:r>
              <a:r>
                <a:rPr lang="es-ES" sz="900" dirty="0">
                  <a:latin typeface="Malgun Gothic"/>
                  <a:cs typeface="Malgun Gothic"/>
                </a:rPr>
                <a:t>1P</a:t>
              </a:r>
              <a:r>
                <a:rPr sz="900" dirty="0">
                  <a:latin typeface="Malgun Gothic"/>
                  <a:cs typeface="Malgun Gothic"/>
                </a:rPr>
                <a:t> 3:3~4</a:t>
              </a:r>
              <a:endParaRPr lang="es-ES" sz="900" dirty="0">
                <a:latin typeface="Malgun Gothic"/>
                <a:cs typeface="Malgun Gothic"/>
              </a:endParaRPr>
            </a:p>
          </p:txBody>
        </p:sp>
        <p:sp>
          <p:nvSpPr>
            <p:cNvPr id="11" name="object 11"/>
            <p:cNvSpPr txBox="1"/>
            <p:nvPr/>
          </p:nvSpPr>
          <p:spPr>
            <a:xfrm>
              <a:off x="1286158" y="1666858"/>
              <a:ext cx="3369799" cy="118084"/>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Puedo demostrar que soy cristiano con ropa bien vestida.</a:t>
              </a:r>
              <a:endParaRPr lang="ko-KR" altLang="es-ES" sz="900" dirty="0">
                <a:latin typeface="Malgun Gothic"/>
                <a:cs typeface="Malgun Gothic"/>
              </a:endParaRPr>
            </a:p>
          </p:txBody>
        </p:sp>
        <p:sp>
          <p:nvSpPr>
            <p:cNvPr id="8" name="object 8"/>
            <p:cNvSpPr txBox="1"/>
            <p:nvPr/>
          </p:nvSpPr>
          <p:spPr>
            <a:xfrm>
              <a:off x="1286159" y="1920833"/>
              <a:ext cx="3279491" cy="115022"/>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Puedo saber que la belleza interior es más importante que la belleza exterior.</a:t>
              </a:r>
            </a:p>
          </p:txBody>
        </p:sp>
        <p:sp>
          <p:nvSpPr>
            <p:cNvPr id="3" name="object 3"/>
            <p:cNvSpPr txBox="1"/>
            <p:nvPr/>
          </p:nvSpPr>
          <p:spPr>
            <a:xfrm>
              <a:off x="1830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36</a:t>
              </a:r>
              <a:endParaRPr sz="100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34" name="object 16">
              <a:extLst>
                <a:ext uri="{FF2B5EF4-FFF2-40B4-BE49-F238E27FC236}">
                  <a16:creationId xmlns:a16="http://schemas.microsoft.com/office/drawing/2014/main" id="{EDFA69E4-3533-4713-BC8D-6C58EA76DEF6}"/>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5" name="object 11">
              <a:extLst>
                <a:ext uri="{FF2B5EF4-FFF2-40B4-BE49-F238E27FC236}">
                  <a16:creationId xmlns:a16="http://schemas.microsoft.com/office/drawing/2014/main" id="{7F545426-EFC4-4DFF-BE38-88608D9D75FA}"/>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8" name="그림 37">
              <a:extLst>
                <a:ext uri="{FF2B5EF4-FFF2-40B4-BE49-F238E27FC236}">
                  <a16:creationId xmlns:a16="http://schemas.microsoft.com/office/drawing/2014/main" id="{4DB586DF-12AA-4211-921A-B9BFEB7F2D26}"/>
                </a:ext>
              </a:extLst>
            </p:cNvPr>
            <p:cNvPicPr>
              <a:picLocks noChangeAspect="1"/>
            </p:cNvPicPr>
            <p:nvPr/>
          </p:nvPicPr>
          <p:blipFill>
            <a:blip r:embed="rId3"/>
            <a:stretch>
              <a:fillRect/>
            </a:stretch>
          </p:blipFill>
          <p:spPr>
            <a:xfrm>
              <a:off x="382094" y="6296001"/>
              <a:ext cx="4716956" cy="1133500"/>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bject 23"/>
          <p:cNvSpPr/>
          <p:nvPr/>
        </p:nvSpPr>
        <p:spPr>
          <a:xfrm>
            <a:off x="-5583697" y="1501999"/>
            <a:ext cx="5586349" cy="6604850"/>
          </a:xfrm>
          <a:custGeom>
            <a:avLst/>
            <a:gdLst/>
            <a:ahLst/>
            <a:cxnLst/>
            <a:rect l="l" t="t" r="r" b="b"/>
            <a:pathLst>
              <a:path w="5586349" h="6604850">
                <a:moveTo>
                  <a:pt x="5586349" y="6136855"/>
                </a:moveTo>
                <a:lnTo>
                  <a:pt x="5583697" y="6136855"/>
                </a:lnTo>
                <a:lnTo>
                  <a:pt x="5583697" y="6489995"/>
                </a:lnTo>
                <a:lnTo>
                  <a:pt x="5586349" y="6489995"/>
                </a:lnTo>
                <a:lnTo>
                  <a:pt x="5586349" y="6136855"/>
                </a:lnTo>
                <a:close/>
              </a:path>
            </a:pathLst>
          </a:custGeom>
          <a:solidFill>
            <a:srgbClr val="43C7F4"/>
          </a:solidFill>
        </p:spPr>
        <p:txBody>
          <a:bodyPr wrap="square" lIns="0" tIns="0" rIns="0" bIns="0" rtlCol="0">
            <a:noAutofit/>
          </a:bodyPr>
          <a:lstStyle/>
          <a:p>
            <a:endParaRPr/>
          </a:p>
        </p:txBody>
      </p:sp>
      <p:grpSp>
        <p:nvGrpSpPr>
          <p:cNvPr id="14" name="그룹 13">
            <a:extLst>
              <a:ext uri="{FF2B5EF4-FFF2-40B4-BE49-F238E27FC236}">
                <a16:creationId xmlns:a16="http://schemas.microsoft.com/office/drawing/2014/main" id="{FEE70413-03F3-4F26-B5E7-9512FF2A5B47}"/>
              </a:ext>
            </a:extLst>
          </p:cNvPr>
          <p:cNvGrpSpPr/>
          <p:nvPr/>
        </p:nvGrpSpPr>
        <p:grpSpPr>
          <a:xfrm>
            <a:off x="-3" y="-8"/>
            <a:ext cx="5471998" cy="7992007"/>
            <a:chOff x="-3" y="-8"/>
            <a:chExt cx="5471998" cy="7992007"/>
          </a:xfrm>
        </p:grpSpPr>
        <p:sp>
          <p:nvSpPr>
            <p:cNvPr id="24" name="object 24"/>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5" name="object 25"/>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540000" y="54644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57547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628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0450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9190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63498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7223866"/>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6" name="object 16"/>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7" name="object 17"/>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13" name="object 13"/>
            <p:cNvSpPr txBox="1"/>
            <p:nvPr/>
          </p:nvSpPr>
          <p:spPr>
            <a:xfrm>
              <a:off x="536286" y="1186590"/>
              <a:ext cx="4515658" cy="851103"/>
            </a:xfrm>
            <a:prstGeom prst="rect">
              <a:avLst/>
            </a:prstGeom>
          </p:spPr>
          <p:txBody>
            <a:bodyPr wrap="square" lIns="0" tIns="6604" rIns="0" bIns="0" rtlCol="0">
              <a:noAutofit/>
            </a:bodyPr>
            <a:lstStyle/>
            <a:p>
              <a:pPr marR="97" indent="120650" algn="just">
                <a:lnSpc>
                  <a:spcPts val="1200"/>
                </a:lnSpc>
              </a:pPr>
              <a:r>
                <a:rPr lang="es-ES" sz="900" dirty="0">
                  <a:latin typeface="Malgun Gothic"/>
                  <a:cs typeface="Malgun Gothic"/>
                </a:rPr>
                <a:t>La primera prenda que vistió el hombre es la túnica de pieles de Adán. Cuando se reveló la vergüenza de la desnudez por el pecado de Adán, Dios sacrificó al animal e hizo túnicas de pieles para cubrir la vergüenza de Adán y Eva, y les dio una promesa sobre el Salvador que vendrá después. La Biblia dice que la ropa que los hombres deben vestir es la ropa de la salvación y la ropa de la justicia. Debemos vestirnos con Jesucristo, la ropa de los himnos, la ropa de la justicia, la ropa de la santa conducta.</a:t>
              </a:r>
            </a:p>
          </p:txBody>
        </p:sp>
        <p:sp>
          <p:nvSpPr>
            <p:cNvPr id="12" name="object 12"/>
            <p:cNvSpPr txBox="1"/>
            <p:nvPr/>
          </p:nvSpPr>
          <p:spPr>
            <a:xfrm>
              <a:off x="536286" y="2253580"/>
              <a:ext cx="4515595" cy="1028954"/>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También es importante la vestimenta de los salvos en la vida cotidiana. Nosotros evaluamos a una persona con el lenguaje, el comportamiento o la apariencia de cada persona (el peinado, la vestimenta, el maquillaje, la expresión facial, etc.). En otras palabras, la apariencia, como palabras o acciones, expresa la posición y el estado de uno a los demás. Por lo tanto, los cristianos deben revelar a Cristo a través de una apariencia honesta y limpia y centrar la atención de las personas en Cristo. Si nuestra apariencia solo se revela a nosotros, pecamos por cubrir la gloria de Dios.</a:t>
              </a:r>
            </a:p>
          </p:txBody>
        </p:sp>
        <p:sp>
          <p:nvSpPr>
            <p:cNvPr id="11" name="object 11"/>
            <p:cNvSpPr txBox="1"/>
            <p:nvPr/>
          </p:nvSpPr>
          <p:spPr>
            <a:xfrm>
              <a:off x="536286" y="3498422"/>
              <a:ext cx="4515572" cy="851103"/>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Además, los cristianos han recibido la orden del Señor de ataviar a la persona interior más que ataviar honestamente y limpiamente a la persona exterior. En el libro de Cantar de los Cantares sale una mujer que recibió el mayor amor de Salomón, la mujer sulamita, tenía la piel morena y áspera, pero el rey Salomón cantó que ella era la mujer más bonita y hermosa. La razón es que su belleza interior ha sido revelada a todo el cuerpo.</a:t>
              </a:r>
            </a:p>
          </p:txBody>
        </p:sp>
        <p:sp>
          <p:nvSpPr>
            <p:cNvPr id="10" name="object 10"/>
            <p:cNvSpPr txBox="1"/>
            <p:nvPr/>
          </p:nvSpPr>
          <p:spPr>
            <a:xfrm>
              <a:off x="570500" y="5012270"/>
              <a:ext cx="1556750" cy="19763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1071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37</a:t>
              </a:r>
              <a:endParaRPr sz="1000">
                <a:latin typeface="Times New Roman"/>
                <a:cs typeface="Times New Roman"/>
              </a:endParaRPr>
            </a:p>
          </p:txBody>
        </p:sp>
        <p:sp>
          <p:nvSpPr>
            <p:cNvPr id="8" name="object 8"/>
            <p:cNvSpPr txBox="1"/>
            <p:nvPr/>
          </p:nvSpPr>
          <p:spPr>
            <a:xfrm>
              <a:off x="540000" y="5324750"/>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150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05350"/>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10157"/>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4890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779357"/>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084166"/>
              <a:ext cx="4463999" cy="152399"/>
            </a:xfrm>
            <a:prstGeom prst="rect">
              <a:avLst/>
            </a:prstGeom>
          </p:spPr>
          <p:txBody>
            <a:bodyPr wrap="square" lIns="0" tIns="0" rIns="0" bIns="0" rtlCol="0">
              <a:noAutofit/>
            </a:bodyPr>
            <a:lstStyle/>
            <a:p>
              <a:pPr marL="25400">
                <a:lnSpc>
                  <a:spcPts val="1000"/>
                </a:lnSpc>
              </a:pPr>
              <a:endParaRPr sz="1000"/>
            </a:p>
          </p:txBody>
        </p:sp>
        <p:sp>
          <p:nvSpPr>
            <p:cNvPr id="33" name="object 11">
              <a:extLst>
                <a:ext uri="{FF2B5EF4-FFF2-40B4-BE49-F238E27FC236}">
                  <a16:creationId xmlns:a16="http://schemas.microsoft.com/office/drawing/2014/main" id="{1468715A-BDBA-4BC5-9FDF-C0E488041E1B}"/>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그룹 8">
            <a:extLst>
              <a:ext uri="{FF2B5EF4-FFF2-40B4-BE49-F238E27FC236}">
                <a16:creationId xmlns:a16="http://schemas.microsoft.com/office/drawing/2014/main" id="{71A05D57-F7C8-4BF9-9372-432DFC665BAC}"/>
              </a:ext>
            </a:extLst>
          </p:cNvPr>
          <p:cNvGrpSpPr/>
          <p:nvPr/>
        </p:nvGrpSpPr>
        <p:grpSpPr>
          <a:xfrm>
            <a:off x="206400" y="467055"/>
            <a:ext cx="4827250" cy="7275740"/>
            <a:chOff x="206400" y="467055"/>
            <a:chExt cx="4827250" cy="7275740"/>
          </a:xfrm>
        </p:grpSpPr>
        <p:sp>
          <p:nvSpPr>
            <p:cNvPr id="48" name="object 48"/>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9" name="object 49"/>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0" name="object 50"/>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1" name="object 51"/>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2" name="object 52"/>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3" name="object 53"/>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42" name="object 42"/>
            <p:cNvSpPr/>
            <p:nvPr/>
          </p:nvSpPr>
          <p:spPr>
            <a:xfrm>
              <a:off x="465350" y="35255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3" name="object 43"/>
            <p:cNvSpPr/>
            <p:nvPr/>
          </p:nvSpPr>
          <p:spPr>
            <a:xfrm>
              <a:off x="828532" y="35970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4" name="object 44"/>
            <p:cNvSpPr/>
            <p:nvPr/>
          </p:nvSpPr>
          <p:spPr>
            <a:xfrm>
              <a:off x="1132596" y="3566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5" name="object 45"/>
            <p:cNvSpPr/>
            <p:nvPr/>
          </p:nvSpPr>
          <p:spPr>
            <a:xfrm>
              <a:off x="1138285" y="35761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6" name="object 46"/>
            <p:cNvSpPr/>
            <p:nvPr/>
          </p:nvSpPr>
          <p:spPr>
            <a:xfrm>
              <a:off x="484883" y="35561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7" name="object 47"/>
            <p:cNvSpPr/>
            <p:nvPr/>
          </p:nvSpPr>
          <p:spPr>
            <a:xfrm>
              <a:off x="494649" y="3964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40" name="object 40"/>
            <p:cNvSpPr/>
            <p:nvPr/>
          </p:nvSpPr>
          <p:spPr>
            <a:xfrm>
              <a:off x="449995" y="4237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1" name="object 41"/>
            <p:cNvSpPr/>
            <p:nvPr/>
          </p:nvSpPr>
          <p:spPr>
            <a:xfrm>
              <a:off x="487536" y="4275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8" name="object 38"/>
            <p:cNvSpPr/>
            <p:nvPr/>
          </p:nvSpPr>
          <p:spPr>
            <a:xfrm>
              <a:off x="446394" y="2348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9" name="object 39"/>
            <p:cNvSpPr/>
            <p:nvPr/>
          </p:nvSpPr>
          <p:spPr>
            <a:xfrm>
              <a:off x="483936" y="2386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6" name="object 36"/>
            <p:cNvSpPr/>
            <p:nvPr/>
          </p:nvSpPr>
          <p:spPr>
            <a:xfrm>
              <a:off x="446394" y="2812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7" name="object 37"/>
            <p:cNvSpPr/>
            <p:nvPr/>
          </p:nvSpPr>
          <p:spPr>
            <a:xfrm>
              <a:off x="483936" y="28499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0" name="object 20"/>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21" name="object 21"/>
            <p:cNvSpPr/>
            <p:nvPr/>
          </p:nvSpPr>
          <p:spPr>
            <a:xfrm>
              <a:off x="366350" y="1247763"/>
              <a:ext cx="0" cy="693953"/>
            </a:xfrm>
            <a:custGeom>
              <a:avLst/>
              <a:gdLst/>
              <a:ahLst/>
              <a:cxnLst/>
              <a:rect l="l" t="t" r="r" b="b"/>
              <a:pathLst>
                <a:path h="693953">
                  <a:moveTo>
                    <a:pt x="0" y="0"/>
                  </a:moveTo>
                  <a:lnTo>
                    <a:pt x="0" y="693953"/>
                  </a:lnTo>
                </a:path>
              </a:pathLst>
            </a:custGeom>
            <a:ln w="12700">
              <a:solidFill>
                <a:srgbClr val="00C0F3"/>
              </a:solidFill>
              <a:prstDash val="dash"/>
            </a:ln>
          </p:spPr>
          <p:txBody>
            <a:bodyPr wrap="square" lIns="0" tIns="0" rIns="0" bIns="0" rtlCol="0">
              <a:noAutofit/>
            </a:bodyPr>
            <a:lstStyle/>
            <a:p>
              <a:endParaRPr/>
            </a:p>
          </p:txBody>
        </p:sp>
        <p:sp>
          <p:nvSpPr>
            <p:cNvPr id="22" name="object 22"/>
            <p:cNvSpPr/>
            <p:nvPr/>
          </p:nvSpPr>
          <p:spPr>
            <a:xfrm>
              <a:off x="366346" y="1184648"/>
              <a:ext cx="1066" cy="37338"/>
            </a:xfrm>
            <a:custGeom>
              <a:avLst/>
              <a:gdLst/>
              <a:ahLst/>
              <a:cxnLst/>
              <a:rect l="l" t="t" r="r" b="b"/>
              <a:pathLst>
                <a:path w="1066" h="37337">
                  <a:moveTo>
                    <a:pt x="1066" y="0"/>
                  </a:moveTo>
                  <a:lnTo>
                    <a:pt x="368" y="5930"/>
                  </a:lnTo>
                  <a:lnTo>
                    <a:pt x="0" y="11976"/>
                  </a:lnTo>
                  <a:lnTo>
                    <a:pt x="0" y="18097"/>
                  </a:lnTo>
                  <a:lnTo>
                    <a:pt x="0" y="37338"/>
                  </a:lnTo>
                </a:path>
              </a:pathLst>
            </a:custGeom>
            <a:ln w="12699">
              <a:solidFill>
                <a:srgbClr val="00C0F3"/>
              </a:solidFill>
            </a:ln>
          </p:spPr>
          <p:txBody>
            <a:bodyPr wrap="square" lIns="0" tIns="0" rIns="0" bIns="0" rtlCol="0">
              <a:noAutofit/>
            </a:bodyPr>
            <a:lstStyle/>
            <a:p>
              <a:endParaRPr/>
            </a:p>
          </p:txBody>
        </p:sp>
        <p:sp>
          <p:nvSpPr>
            <p:cNvPr id="23" name="object 23"/>
            <p:cNvSpPr/>
            <p:nvPr/>
          </p:nvSpPr>
          <p:spPr>
            <a:xfrm>
              <a:off x="371985" y="20150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24" name="object 24"/>
            <p:cNvSpPr/>
            <p:nvPr/>
          </p:nvSpPr>
          <p:spPr>
            <a:xfrm>
              <a:off x="366346" y="1954611"/>
              <a:ext cx="1066" cy="37337"/>
            </a:xfrm>
            <a:custGeom>
              <a:avLst/>
              <a:gdLst/>
              <a:ahLst/>
              <a:cxnLst/>
              <a:rect l="l" t="t" r="r" b="b"/>
              <a:pathLst>
                <a:path w="1066" h="37337">
                  <a:moveTo>
                    <a:pt x="0" y="0"/>
                  </a:moveTo>
                  <a:lnTo>
                    <a:pt x="0" y="19240"/>
                  </a:lnTo>
                  <a:lnTo>
                    <a:pt x="0" y="25361"/>
                  </a:lnTo>
                  <a:lnTo>
                    <a:pt x="368" y="31394"/>
                  </a:lnTo>
                  <a:lnTo>
                    <a:pt x="1066" y="37337"/>
                  </a:lnTo>
                </a:path>
              </a:pathLst>
            </a:custGeom>
            <a:ln w="12699">
              <a:solidFill>
                <a:srgbClr val="00C0F3"/>
              </a:solidFill>
            </a:ln>
          </p:spPr>
          <p:txBody>
            <a:bodyPr wrap="square" lIns="0" tIns="0" rIns="0" bIns="0" rtlCol="0">
              <a:noAutofit/>
            </a:bodyPr>
            <a:lstStyle/>
            <a:p>
              <a:endParaRPr/>
            </a:p>
          </p:txBody>
        </p:sp>
        <p:sp>
          <p:nvSpPr>
            <p:cNvPr id="25" name="object 25"/>
            <p:cNvSpPr/>
            <p:nvPr/>
          </p:nvSpPr>
          <p:spPr>
            <a:xfrm>
              <a:off x="562993" y="21262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6" name="object 26"/>
            <p:cNvSpPr/>
            <p:nvPr/>
          </p:nvSpPr>
          <p:spPr>
            <a:xfrm>
              <a:off x="500649" y="21251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27" name="object 27"/>
            <p:cNvSpPr/>
            <p:nvPr/>
          </p:nvSpPr>
          <p:spPr>
            <a:xfrm>
              <a:off x="4922453" y="20035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28" name="object 28"/>
            <p:cNvSpPr/>
            <p:nvPr/>
          </p:nvSpPr>
          <p:spPr>
            <a:xfrm>
              <a:off x="4862273" y="21251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29" name="object 29"/>
            <p:cNvSpPr/>
            <p:nvPr/>
          </p:nvSpPr>
          <p:spPr>
            <a:xfrm>
              <a:off x="5033650" y="1234873"/>
              <a:ext cx="0" cy="693953"/>
            </a:xfrm>
            <a:custGeom>
              <a:avLst/>
              <a:gdLst/>
              <a:ahLst/>
              <a:cxnLst/>
              <a:rect l="l" t="t" r="r" b="b"/>
              <a:pathLst>
                <a:path h="693953">
                  <a:moveTo>
                    <a:pt x="0" y="693953"/>
                  </a:moveTo>
                  <a:lnTo>
                    <a:pt x="0" y="0"/>
                  </a:lnTo>
                </a:path>
              </a:pathLst>
            </a:custGeom>
            <a:ln w="12700">
              <a:solidFill>
                <a:srgbClr val="00C0F3"/>
              </a:solidFill>
              <a:prstDash val="dash"/>
            </a:ln>
          </p:spPr>
          <p:txBody>
            <a:bodyPr wrap="square" lIns="0" tIns="0" rIns="0" bIns="0" rtlCol="0">
              <a:noAutofit/>
            </a:bodyPr>
            <a:lstStyle/>
            <a:p>
              <a:endParaRPr/>
            </a:p>
          </p:txBody>
        </p:sp>
        <p:sp>
          <p:nvSpPr>
            <p:cNvPr id="30" name="object 30"/>
            <p:cNvSpPr/>
            <p:nvPr/>
          </p:nvSpPr>
          <p:spPr>
            <a:xfrm>
              <a:off x="5032580" y="1954611"/>
              <a:ext cx="1066" cy="37337"/>
            </a:xfrm>
            <a:custGeom>
              <a:avLst/>
              <a:gdLst/>
              <a:ahLst/>
              <a:cxnLst/>
              <a:rect l="l" t="t" r="r" b="b"/>
              <a:pathLst>
                <a:path w="1066" h="37337">
                  <a:moveTo>
                    <a:pt x="0" y="37337"/>
                  </a:moveTo>
                  <a:lnTo>
                    <a:pt x="711" y="31394"/>
                  </a:lnTo>
                  <a:lnTo>
                    <a:pt x="1066" y="25361"/>
                  </a:lnTo>
                  <a:lnTo>
                    <a:pt x="1066" y="19240"/>
                  </a:lnTo>
                  <a:lnTo>
                    <a:pt x="1066" y="0"/>
                  </a:lnTo>
                </a:path>
              </a:pathLst>
            </a:custGeom>
            <a:ln w="12700">
              <a:solidFill>
                <a:srgbClr val="00C0F3"/>
              </a:solidFill>
            </a:ln>
          </p:spPr>
          <p:txBody>
            <a:bodyPr wrap="square" lIns="0" tIns="0" rIns="0" bIns="0" rtlCol="0">
              <a:noAutofit/>
            </a:bodyPr>
            <a:lstStyle/>
            <a:p>
              <a:endParaRPr/>
            </a:p>
          </p:txBody>
        </p:sp>
        <p:sp>
          <p:nvSpPr>
            <p:cNvPr id="31" name="object 31"/>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32" name="object 32"/>
            <p:cNvSpPr/>
            <p:nvPr/>
          </p:nvSpPr>
          <p:spPr>
            <a:xfrm>
              <a:off x="5032580" y="1184648"/>
              <a:ext cx="1066" cy="37338"/>
            </a:xfrm>
            <a:custGeom>
              <a:avLst/>
              <a:gdLst/>
              <a:ahLst/>
              <a:cxnLst/>
              <a:rect l="l" t="t" r="r" b="b"/>
              <a:pathLst>
                <a:path w="1066" h="37337">
                  <a:moveTo>
                    <a:pt x="1066" y="37338"/>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33" name="object 33"/>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4" name="object 34"/>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35" name="object 35"/>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18" name="object 18"/>
            <p:cNvSpPr/>
            <p:nvPr/>
          </p:nvSpPr>
          <p:spPr>
            <a:xfrm>
              <a:off x="449995" y="57281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9" name="object 19"/>
            <p:cNvSpPr/>
            <p:nvPr/>
          </p:nvSpPr>
          <p:spPr>
            <a:xfrm>
              <a:off x="487536" y="57657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6" name="object 16"/>
            <p:cNvSpPr txBox="1"/>
            <p:nvPr/>
          </p:nvSpPr>
          <p:spPr>
            <a:xfrm>
              <a:off x="437300" y="1183325"/>
              <a:ext cx="4517453" cy="304800"/>
            </a:xfrm>
            <a:prstGeom prst="rect">
              <a:avLst/>
            </a:prstGeom>
          </p:spPr>
          <p:txBody>
            <a:bodyPr wrap="square" lIns="0" tIns="7302" rIns="0" bIns="0" rtlCol="0">
              <a:noAutofit/>
            </a:bodyPr>
            <a:lstStyle/>
            <a:p>
              <a:pPr marL="12700" algn="just"/>
              <a:r>
                <a:rPr lang="es-ES" sz="1000" dirty="0">
                  <a:latin typeface="Malgun Gothic"/>
                  <a:cs typeface="Malgun Gothic"/>
                </a:rPr>
                <a:t>Sino vestíos del Señor Jesucristo, y no proveáis para los deseos de la carne.</a:t>
              </a:r>
              <a:r>
                <a:rPr sz="1000" dirty="0">
                  <a:latin typeface="Malgun Gothic"/>
                  <a:cs typeface="Malgun Gothic"/>
                </a:rPr>
                <a:t> (</a:t>
              </a:r>
              <a:r>
                <a:rPr lang="es-ES" sz="1000" dirty="0">
                  <a:latin typeface="Malgun Gothic"/>
                  <a:cs typeface="Malgun Gothic"/>
                </a:rPr>
                <a:t>Ro </a:t>
              </a:r>
              <a:r>
                <a:rPr sz="1000" dirty="0">
                  <a:latin typeface="Malgun Gothic"/>
                  <a:cs typeface="Malgun Gothic"/>
                </a:rPr>
                <a:t>13:14)</a:t>
              </a:r>
            </a:p>
          </p:txBody>
        </p:sp>
        <p:sp>
          <p:nvSpPr>
            <p:cNvPr id="15" name="object 15"/>
            <p:cNvSpPr txBox="1"/>
            <p:nvPr/>
          </p:nvSpPr>
          <p:spPr>
            <a:xfrm>
              <a:off x="437300" y="1640525"/>
              <a:ext cx="4517466" cy="304800"/>
            </a:xfrm>
            <a:prstGeom prst="rect">
              <a:avLst/>
            </a:prstGeom>
          </p:spPr>
          <p:txBody>
            <a:bodyPr wrap="square" lIns="0" tIns="7302" rIns="0" bIns="0" rtlCol="0">
              <a:noAutofit/>
            </a:bodyPr>
            <a:lstStyle/>
            <a:p>
              <a:pPr marL="12700" algn="just"/>
              <a:r>
                <a:rPr sz="1000" dirty="0">
                  <a:latin typeface="Malgun Gothic"/>
                  <a:cs typeface="Malgun Gothic"/>
                </a:rPr>
                <a:t>But put on the Lord Jesus Christ, and make no provision for the flesh, to fulfill</a:t>
              </a:r>
              <a:r>
                <a:rPr lang="es-ES" sz="1000" dirty="0">
                  <a:latin typeface="Malgun Gothic"/>
                  <a:cs typeface="Malgun Gothic"/>
                </a:rPr>
                <a:t> </a:t>
              </a:r>
              <a:r>
                <a:rPr sz="1000" dirty="0">
                  <a:latin typeface="Malgun Gothic"/>
                  <a:cs typeface="Malgun Gothic"/>
                </a:rPr>
                <a:t>its lusts (Ro 13:14)</a:t>
              </a:r>
            </a:p>
          </p:txBody>
        </p:sp>
        <p:sp>
          <p:nvSpPr>
            <p:cNvPr id="14" name="object 14"/>
            <p:cNvSpPr txBox="1"/>
            <p:nvPr/>
          </p:nvSpPr>
          <p:spPr>
            <a:xfrm>
              <a:off x="534179" y="24069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3" name="object 13"/>
            <p:cNvSpPr txBox="1"/>
            <p:nvPr/>
          </p:nvSpPr>
          <p:spPr>
            <a:xfrm>
              <a:off x="808099" y="2406764"/>
              <a:ext cx="2912160" cy="139700"/>
            </a:xfrm>
            <a:prstGeom prst="rect">
              <a:avLst/>
            </a:prstGeom>
          </p:spPr>
          <p:txBody>
            <a:bodyPr wrap="square" lIns="0" tIns="6635" rIns="0" bIns="0" rtlCol="0">
              <a:noAutofit/>
            </a:bodyPr>
            <a:lstStyle/>
            <a:p>
              <a:pPr marL="12700" algn="just"/>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12" name="object 12"/>
            <p:cNvSpPr txBox="1"/>
            <p:nvPr/>
          </p:nvSpPr>
          <p:spPr>
            <a:xfrm>
              <a:off x="534179" y="28708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1" name="object 11"/>
            <p:cNvSpPr txBox="1"/>
            <p:nvPr/>
          </p:nvSpPr>
          <p:spPr>
            <a:xfrm>
              <a:off x="808099" y="2882409"/>
              <a:ext cx="2487993" cy="139700"/>
            </a:xfrm>
            <a:prstGeom prst="rect">
              <a:avLst/>
            </a:prstGeom>
          </p:spPr>
          <p:txBody>
            <a:bodyPr wrap="square" lIns="0" tIns="6921" rIns="0" bIns="0" rtlCol="0">
              <a:noAutofit/>
            </a:bodyPr>
            <a:lstStyle/>
            <a:p>
              <a:pPr marL="12700" algn="just"/>
              <a:r>
                <a:rPr lang="es-ES" sz="900" dirty="0">
                  <a:latin typeface="Malgun Gothic" panose="020B0503020000020004" pitchFamily="34" charset="-127"/>
                  <a:ea typeface="Malgun Gothic" panose="020B0503020000020004" pitchFamily="34" charset="-127"/>
                  <a:cs typeface="NanumBarunGothic"/>
                </a:rPr>
                <a:t>¿Qué es </a:t>
              </a:r>
              <a:r>
                <a:rPr sz="900" dirty="0">
                  <a:latin typeface="Malgun Gothic" panose="020B0503020000020004" pitchFamily="34" charset="-127"/>
                  <a:ea typeface="Malgun Gothic" panose="020B0503020000020004" pitchFamily="34" charset="-127"/>
                  <a:cs typeface="NanumBarunGothic"/>
                </a:rPr>
                <a:t>‘</a:t>
              </a:r>
              <a:r>
                <a:rPr lang="es-ES" sz="900" dirty="0">
                  <a:latin typeface="Malgun Gothic" panose="020B0503020000020004" pitchFamily="34" charset="-127"/>
                  <a:ea typeface="Malgun Gothic" panose="020B0503020000020004" pitchFamily="34" charset="-127"/>
                  <a:cs typeface="NanumBarunGothic"/>
                </a:rPr>
                <a:t>vestirse del Señor Jesucristo'?</a:t>
              </a:r>
              <a:endParaRPr sz="900" dirty="0">
                <a:latin typeface="Malgun Gothic" panose="020B0503020000020004" pitchFamily="34" charset="-127"/>
                <a:ea typeface="Malgun Gothic" panose="020B0503020000020004" pitchFamily="34" charset="-127"/>
                <a:cs typeface="NanumBarunGothic"/>
              </a:endParaRPr>
            </a:p>
          </p:txBody>
        </p:sp>
        <p:sp>
          <p:nvSpPr>
            <p:cNvPr id="8" name="object 8"/>
            <p:cNvSpPr txBox="1"/>
            <p:nvPr/>
          </p:nvSpPr>
          <p:spPr>
            <a:xfrm>
              <a:off x="537780" y="42960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7" name="object 7"/>
            <p:cNvSpPr txBox="1"/>
            <p:nvPr/>
          </p:nvSpPr>
          <p:spPr>
            <a:xfrm>
              <a:off x="811700" y="4306608"/>
              <a:ext cx="4050198" cy="414020"/>
            </a:xfrm>
            <a:prstGeom prst="rect">
              <a:avLst/>
            </a:prstGeom>
          </p:spPr>
          <p:txBody>
            <a:bodyPr wrap="square" lIns="0" tIns="6953" rIns="0" bIns="0" rtlCol="0">
              <a:noAutofit/>
            </a:bodyPr>
            <a:lstStyle/>
            <a:p>
              <a:pPr marL="12700" algn="just"/>
              <a:r>
                <a:rPr lang="es-ES" sz="900" dirty="0">
                  <a:latin typeface="Malgun Gothic"/>
                  <a:cs typeface="Malgun Gothic"/>
                </a:rPr>
                <a:t>Cuando Israel estaba lleno del pecado fue juzgado por Dios, y dice que era como ‘Sodoma’. Busca en los siguientes versículos de la Biblia y escribe lo que llevaban puesto en sus cuerpos (Is 3:16~26).</a:t>
              </a:r>
            </a:p>
          </p:txBody>
        </p:sp>
        <p:sp>
          <p:nvSpPr>
            <p:cNvPr id="6" name="object 6"/>
            <p:cNvSpPr txBox="1"/>
            <p:nvPr/>
          </p:nvSpPr>
          <p:spPr>
            <a:xfrm>
              <a:off x="537780" y="57866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5" name="object 5"/>
            <p:cNvSpPr txBox="1"/>
            <p:nvPr/>
          </p:nvSpPr>
          <p:spPr>
            <a:xfrm>
              <a:off x="811700" y="5786462"/>
              <a:ext cx="3296750" cy="178016"/>
            </a:xfrm>
            <a:prstGeom prst="rect">
              <a:avLst/>
            </a:prstGeom>
          </p:spPr>
          <p:txBody>
            <a:bodyPr wrap="square" lIns="0" tIns="6635" rIns="0" bIns="0" rtlCol="0">
              <a:noAutofit/>
            </a:bodyPr>
            <a:lstStyle/>
            <a:p>
              <a:pPr marL="12700" algn="just"/>
              <a:r>
                <a:rPr lang="es-ES" sz="900" dirty="0">
                  <a:latin typeface="Malgun Gothic"/>
                  <a:cs typeface="Malgun Gothic"/>
                </a:rPr>
                <a:t>De la apariencia, ¿qué es lo que más te importa cuando sales?</a:t>
              </a:r>
            </a:p>
          </p:txBody>
        </p:sp>
        <p:sp>
          <p:nvSpPr>
            <p:cNvPr id="4" name="object 4"/>
            <p:cNvSpPr txBox="1"/>
            <p:nvPr/>
          </p:nvSpPr>
          <p:spPr>
            <a:xfrm>
              <a:off x="206400" y="75903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38</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1986545"/>
              <a:ext cx="4286643" cy="152400"/>
            </a:xfrm>
            <a:prstGeom prst="rect">
              <a:avLst/>
            </a:prstGeom>
          </p:spPr>
          <p:txBody>
            <a:bodyPr wrap="square" lIns="0" tIns="0" rIns="0" bIns="0" rtlCol="0">
              <a:noAutofit/>
            </a:bodyPr>
            <a:lstStyle/>
            <a:p>
              <a:pPr marL="25400">
                <a:lnSpc>
                  <a:spcPts val="1000"/>
                </a:lnSpc>
              </a:pPr>
              <a:endParaRPr sz="1000"/>
            </a:p>
          </p:txBody>
        </p:sp>
        <p:sp>
          <p:nvSpPr>
            <p:cNvPr id="54" name="object 11">
              <a:extLst>
                <a:ext uri="{FF2B5EF4-FFF2-40B4-BE49-F238E27FC236}">
                  <a16:creationId xmlns:a16="http://schemas.microsoft.com/office/drawing/2014/main" id="{076490B1-BEF2-4E34-8483-5C8987A6FA81}"/>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5" name="object 11">
              <a:extLst>
                <a:ext uri="{FF2B5EF4-FFF2-40B4-BE49-F238E27FC236}">
                  <a16:creationId xmlns:a16="http://schemas.microsoft.com/office/drawing/2014/main" id="{F03ACD85-3E79-4E7A-A802-107378EB3EB5}"/>
                </a:ext>
              </a:extLst>
            </p:cNvPr>
            <p:cNvSpPr txBox="1"/>
            <p:nvPr/>
          </p:nvSpPr>
          <p:spPr>
            <a:xfrm>
              <a:off x="519269" y="3568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그룹 48">
            <a:extLst>
              <a:ext uri="{FF2B5EF4-FFF2-40B4-BE49-F238E27FC236}">
                <a16:creationId xmlns:a16="http://schemas.microsoft.com/office/drawing/2014/main" id="{3CB5D6CC-153A-489C-B0E0-A6A4601DE670}"/>
              </a:ext>
            </a:extLst>
          </p:cNvPr>
          <p:cNvGrpSpPr/>
          <p:nvPr/>
        </p:nvGrpSpPr>
        <p:grpSpPr>
          <a:xfrm>
            <a:off x="459099" y="991398"/>
            <a:ext cx="4779601" cy="6751397"/>
            <a:chOff x="459099" y="991398"/>
            <a:chExt cx="4779601" cy="6751397"/>
          </a:xfrm>
        </p:grpSpPr>
        <p:sp>
          <p:nvSpPr>
            <p:cNvPr id="39" name="object 39"/>
            <p:cNvSpPr/>
            <p:nvPr/>
          </p:nvSpPr>
          <p:spPr>
            <a:xfrm>
              <a:off x="545294" y="3614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0" name="object 40"/>
            <p:cNvSpPr/>
            <p:nvPr/>
          </p:nvSpPr>
          <p:spPr>
            <a:xfrm>
              <a:off x="582836" y="36523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7" name="object 37"/>
            <p:cNvSpPr/>
            <p:nvPr/>
          </p:nvSpPr>
          <p:spPr>
            <a:xfrm>
              <a:off x="545294" y="991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8" name="object 38"/>
            <p:cNvSpPr/>
            <p:nvPr/>
          </p:nvSpPr>
          <p:spPr>
            <a:xfrm>
              <a:off x="582836" y="1028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465455" y="4305541"/>
              <a:ext cx="4667300" cy="308648"/>
            </a:xfrm>
            <a:custGeom>
              <a:avLst/>
              <a:gdLst/>
              <a:ahLst/>
              <a:cxnLst/>
              <a:rect l="l" t="t" r="r" b="b"/>
              <a:pathLst>
                <a:path w="4667300" h="308648">
                  <a:moveTo>
                    <a:pt x="0" y="0"/>
                  </a:moveTo>
                  <a:lnTo>
                    <a:pt x="0" y="308648"/>
                  </a:lnTo>
                  <a:lnTo>
                    <a:pt x="4667300" y="308648"/>
                  </a:lnTo>
                  <a:lnTo>
                    <a:pt x="4667300" y="0"/>
                  </a:lnTo>
                  <a:lnTo>
                    <a:pt x="0" y="0"/>
                  </a:lnTo>
                  <a:close/>
                </a:path>
              </a:pathLst>
            </a:custGeom>
            <a:solidFill>
              <a:srgbClr val="00ADEF"/>
            </a:solidFill>
          </p:spPr>
          <p:txBody>
            <a:bodyPr wrap="square" lIns="0" tIns="0" rIns="0" bIns="0" rtlCol="0">
              <a:noAutofit/>
            </a:bodyPr>
            <a:lstStyle/>
            <a:p>
              <a:endParaRPr/>
            </a:p>
          </p:txBody>
        </p:sp>
        <p:sp>
          <p:nvSpPr>
            <p:cNvPr id="15" name="object 15"/>
            <p:cNvSpPr/>
            <p:nvPr/>
          </p:nvSpPr>
          <p:spPr>
            <a:xfrm>
              <a:off x="459099" y="4305546"/>
              <a:ext cx="1279601" cy="0"/>
            </a:xfrm>
            <a:custGeom>
              <a:avLst/>
              <a:gdLst/>
              <a:ahLst/>
              <a:cxnLst/>
              <a:rect l="l" t="t" r="r" b="b"/>
              <a:pathLst>
                <a:path w="1279601">
                  <a:moveTo>
                    <a:pt x="0" y="0"/>
                  </a:moveTo>
                  <a:lnTo>
                    <a:pt x="1279601" y="0"/>
                  </a:lnTo>
                </a:path>
              </a:pathLst>
            </a:custGeom>
            <a:ln w="12700">
              <a:solidFill>
                <a:srgbClr val="00ADEF"/>
              </a:solidFill>
            </a:ln>
          </p:spPr>
          <p:txBody>
            <a:bodyPr wrap="square" lIns="0" tIns="0" rIns="0" bIns="0" rtlCol="0">
              <a:noAutofit/>
            </a:bodyPr>
            <a:lstStyle/>
            <a:p>
              <a:endParaRPr/>
            </a:p>
          </p:txBody>
        </p:sp>
        <p:sp>
          <p:nvSpPr>
            <p:cNvPr id="16" name="object 16"/>
            <p:cNvSpPr/>
            <p:nvPr/>
          </p:nvSpPr>
          <p:spPr>
            <a:xfrm>
              <a:off x="465449" y="4311897"/>
              <a:ext cx="0" cy="302298"/>
            </a:xfrm>
            <a:custGeom>
              <a:avLst/>
              <a:gdLst/>
              <a:ahLst/>
              <a:cxnLst/>
              <a:rect l="l" t="t" r="r" b="b"/>
              <a:pathLst>
                <a:path h="302298">
                  <a:moveTo>
                    <a:pt x="0" y="302298"/>
                  </a:moveTo>
                  <a:lnTo>
                    <a:pt x="0" y="0"/>
                  </a:lnTo>
                </a:path>
              </a:pathLst>
            </a:custGeom>
            <a:ln w="12700">
              <a:solidFill>
                <a:srgbClr val="00ADEF"/>
              </a:solidFill>
            </a:ln>
          </p:spPr>
          <p:txBody>
            <a:bodyPr wrap="square" lIns="0" tIns="0" rIns="0" bIns="0" rtlCol="0">
              <a:noAutofit/>
            </a:bodyPr>
            <a:lstStyle/>
            <a:p>
              <a:endParaRPr/>
            </a:p>
          </p:txBody>
        </p:sp>
        <p:sp>
          <p:nvSpPr>
            <p:cNvPr id="17" name="object 17"/>
            <p:cNvSpPr/>
            <p:nvPr/>
          </p:nvSpPr>
          <p:spPr>
            <a:xfrm>
              <a:off x="1738699" y="4305546"/>
              <a:ext cx="1691995" cy="0"/>
            </a:xfrm>
            <a:custGeom>
              <a:avLst/>
              <a:gdLst/>
              <a:ahLst/>
              <a:cxnLst/>
              <a:rect l="l" t="t" r="r" b="b"/>
              <a:pathLst>
                <a:path w="1691995">
                  <a:moveTo>
                    <a:pt x="0" y="0"/>
                  </a:moveTo>
                  <a:lnTo>
                    <a:pt x="1691995" y="0"/>
                  </a:lnTo>
                </a:path>
              </a:pathLst>
            </a:custGeom>
            <a:ln w="12700">
              <a:solidFill>
                <a:srgbClr val="00ADEF"/>
              </a:solidFill>
            </a:ln>
          </p:spPr>
          <p:txBody>
            <a:bodyPr wrap="square" lIns="0" tIns="0" rIns="0" bIns="0" rtlCol="0">
              <a:noAutofit/>
            </a:bodyPr>
            <a:lstStyle/>
            <a:p>
              <a:endParaRPr/>
            </a:p>
          </p:txBody>
        </p:sp>
        <p:sp>
          <p:nvSpPr>
            <p:cNvPr id="18" name="object 18"/>
            <p:cNvSpPr/>
            <p:nvPr/>
          </p:nvSpPr>
          <p:spPr>
            <a:xfrm>
              <a:off x="3430700" y="4305546"/>
              <a:ext cx="1708404" cy="0"/>
            </a:xfrm>
            <a:custGeom>
              <a:avLst/>
              <a:gdLst/>
              <a:ahLst/>
              <a:cxnLst/>
              <a:rect l="l" t="t" r="r" b="b"/>
              <a:pathLst>
                <a:path w="1708404">
                  <a:moveTo>
                    <a:pt x="0" y="0"/>
                  </a:moveTo>
                  <a:lnTo>
                    <a:pt x="1708404" y="0"/>
                  </a:lnTo>
                </a:path>
              </a:pathLst>
            </a:custGeom>
            <a:ln w="12700">
              <a:solidFill>
                <a:srgbClr val="00ADEF"/>
              </a:solidFill>
            </a:ln>
          </p:spPr>
          <p:txBody>
            <a:bodyPr wrap="square" lIns="0" tIns="0" rIns="0" bIns="0" rtlCol="0">
              <a:noAutofit/>
            </a:bodyPr>
            <a:lstStyle/>
            <a:p>
              <a:endParaRPr/>
            </a:p>
          </p:txBody>
        </p:sp>
        <p:sp>
          <p:nvSpPr>
            <p:cNvPr id="19" name="object 19"/>
            <p:cNvSpPr/>
            <p:nvPr/>
          </p:nvSpPr>
          <p:spPr>
            <a:xfrm>
              <a:off x="5132750" y="4311897"/>
              <a:ext cx="0" cy="302298"/>
            </a:xfrm>
            <a:custGeom>
              <a:avLst/>
              <a:gdLst/>
              <a:ahLst/>
              <a:cxnLst/>
              <a:rect l="l" t="t" r="r" b="b"/>
              <a:pathLst>
                <a:path h="302298">
                  <a:moveTo>
                    <a:pt x="0" y="302298"/>
                  </a:moveTo>
                  <a:lnTo>
                    <a:pt x="0" y="0"/>
                  </a:lnTo>
                </a:path>
              </a:pathLst>
            </a:custGeom>
            <a:ln w="12700">
              <a:solidFill>
                <a:srgbClr val="00ADEF"/>
              </a:solidFill>
            </a:ln>
          </p:spPr>
          <p:txBody>
            <a:bodyPr wrap="square" lIns="0" tIns="0" rIns="0" bIns="0" rtlCol="0">
              <a:noAutofit/>
            </a:bodyPr>
            <a:lstStyle/>
            <a:p>
              <a:endParaRPr/>
            </a:p>
          </p:txBody>
        </p:sp>
        <p:sp>
          <p:nvSpPr>
            <p:cNvPr id="20" name="object 20"/>
            <p:cNvSpPr/>
            <p:nvPr/>
          </p:nvSpPr>
          <p:spPr>
            <a:xfrm>
              <a:off x="465449" y="4614199"/>
              <a:ext cx="0" cy="885596"/>
            </a:xfrm>
            <a:custGeom>
              <a:avLst/>
              <a:gdLst/>
              <a:ahLst/>
              <a:cxnLst/>
              <a:rect l="l" t="t" r="r" b="b"/>
              <a:pathLst>
                <a:path h="885596">
                  <a:moveTo>
                    <a:pt x="0" y="885596"/>
                  </a:moveTo>
                  <a:lnTo>
                    <a:pt x="0" y="0"/>
                  </a:lnTo>
                </a:path>
              </a:pathLst>
            </a:custGeom>
            <a:ln w="12700">
              <a:solidFill>
                <a:srgbClr val="00ADEF"/>
              </a:solidFill>
            </a:ln>
          </p:spPr>
          <p:txBody>
            <a:bodyPr wrap="square" lIns="0" tIns="0" rIns="0" bIns="0" rtlCol="0">
              <a:noAutofit/>
            </a:bodyPr>
            <a:lstStyle/>
            <a:p>
              <a:endParaRPr/>
            </a:p>
          </p:txBody>
        </p:sp>
        <p:sp>
          <p:nvSpPr>
            <p:cNvPr id="21" name="object 21"/>
            <p:cNvSpPr/>
            <p:nvPr/>
          </p:nvSpPr>
          <p:spPr>
            <a:xfrm>
              <a:off x="5132750" y="4614199"/>
              <a:ext cx="0" cy="885596"/>
            </a:xfrm>
            <a:custGeom>
              <a:avLst/>
              <a:gdLst/>
              <a:ahLst/>
              <a:cxnLst/>
              <a:rect l="l" t="t" r="r" b="b"/>
              <a:pathLst>
                <a:path h="885596">
                  <a:moveTo>
                    <a:pt x="0" y="885596"/>
                  </a:moveTo>
                  <a:lnTo>
                    <a:pt x="0" y="0"/>
                  </a:lnTo>
                </a:path>
              </a:pathLst>
            </a:custGeom>
            <a:ln w="12700">
              <a:solidFill>
                <a:srgbClr val="00ADEF"/>
              </a:solidFill>
            </a:ln>
          </p:spPr>
          <p:txBody>
            <a:bodyPr wrap="square" lIns="0" tIns="0" rIns="0" bIns="0" rtlCol="0">
              <a:noAutofit/>
            </a:bodyPr>
            <a:lstStyle/>
            <a:p>
              <a:endParaRPr/>
            </a:p>
          </p:txBody>
        </p:sp>
        <p:sp>
          <p:nvSpPr>
            <p:cNvPr id="22" name="object 22"/>
            <p:cNvSpPr/>
            <p:nvPr/>
          </p:nvSpPr>
          <p:spPr>
            <a:xfrm>
              <a:off x="465449" y="5499793"/>
              <a:ext cx="0" cy="1024102"/>
            </a:xfrm>
            <a:custGeom>
              <a:avLst/>
              <a:gdLst/>
              <a:ahLst/>
              <a:cxnLst/>
              <a:rect l="l" t="t" r="r" b="b"/>
              <a:pathLst>
                <a:path h="1024102">
                  <a:moveTo>
                    <a:pt x="0" y="1024102"/>
                  </a:moveTo>
                  <a:lnTo>
                    <a:pt x="0" y="0"/>
                  </a:lnTo>
                </a:path>
              </a:pathLst>
            </a:custGeom>
            <a:ln w="12700">
              <a:solidFill>
                <a:srgbClr val="00ADEF"/>
              </a:solidFill>
            </a:ln>
          </p:spPr>
          <p:txBody>
            <a:bodyPr wrap="square" lIns="0" tIns="0" rIns="0" bIns="0" rtlCol="0">
              <a:noAutofit/>
            </a:bodyPr>
            <a:lstStyle/>
            <a:p>
              <a:endParaRPr/>
            </a:p>
          </p:txBody>
        </p:sp>
        <p:sp>
          <p:nvSpPr>
            <p:cNvPr id="23" name="object 23"/>
            <p:cNvSpPr/>
            <p:nvPr/>
          </p:nvSpPr>
          <p:spPr>
            <a:xfrm>
              <a:off x="5132750" y="5499793"/>
              <a:ext cx="0" cy="1024102"/>
            </a:xfrm>
            <a:custGeom>
              <a:avLst/>
              <a:gdLst/>
              <a:ahLst/>
              <a:cxnLst/>
              <a:rect l="l" t="t" r="r" b="b"/>
              <a:pathLst>
                <a:path h="1024102">
                  <a:moveTo>
                    <a:pt x="0" y="1024102"/>
                  </a:moveTo>
                  <a:lnTo>
                    <a:pt x="0" y="0"/>
                  </a:lnTo>
                </a:path>
              </a:pathLst>
            </a:custGeom>
            <a:ln w="12700">
              <a:solidFill>
                <a:srgbClr val="00ADEF"/>
              </a:solidFill>
            </a:ln>
          </p:spPr>
          <p:txBody>
            <a:bodyPr wrap="square" lIns="0" tIns="0" rIns="0" bIns="0" rtlCol="0">
              <a:noAutofit/>
            </a:bodyPr>
            <a:lstStyle/>
            <a:p>
              <a:endParaRPr/>
            </a:p>
          </p:txBody>
        </p:sp>
        <p:sp>
          <p:nvSpPr>
            <p:cNvPr id="24" name="object 24"/>
            <p:cNvSpPr/>
            <p:nvPr/>
          </p:nvSpPr>
          <p:spPr>
            <a:xfrm>
              <a:off x="459099" y="6530246"/>
              <a:ext cx="1279601" cy="0"/>
            </a:xfrm>
            <a:custGeom>
              <a:avLst/>
              <a:gdLst/>
              <a:ahLst/>
              <a:cxnLst/>
              <a:rect l="l" t="t" r="r" b="b"/>
              <a:pathLst>
                <a:path w="1279601">
                  <a:moveTo>
                    <a:pt x="0" y="0"/>
                  </a:moveTo>
                  <a:lnTo>
                    <a:pt x="1279601" y="0"/>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1738699" y="6530246"/>
              <a:ext cx="1691995" cy="0"/>
            </a:xfrm>
            <a:custGeom>
              <a:avLst/>
              <a:gdLst/>
              <a:ahLst/>
              <a:cxnLst/>
              <a:rect l="l" t="t" r="r" b="b"/>
              <a:pathLst>
                <a:path w="1691995">
                  <a:moveTo>
                    <a:pt x="0" y="0"/>
                  </a:moveTo>
                  <a:lnTo>
                    <a:pt x="1691995"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3430700" y="6530246"/>
              <a:ext cx="1708404" cy="0"/>
            </a:xfrm>
            <a:custGeom>
              <a:avLst/>
              <a:gdLst/>
              <a:ahLst/>
              <a:cxnLst/>
              <a:rect l="l" t="t" r="r" b="b"/>
              <a:pathLst>
                <a:path w="1708404">
                  <a:moveTo>
                    <a:pt x="0" y="0"/>
                  </a:moveTo>
                  <a:lnTo>
                    <a:pt x="1708404"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471799" y="4614195"/>
              <a:ext cx="1266901" cy="0"/>
            </a:xfrm>
            <a:custGeom>
              <a:avLst/>
              <a:gdLst/>
              <a:ahLst/>
              <a:cxnLst/>
              <a:rect l="l" t="t" r="r" b="b"/>
              <a:pathLst>
                <a:path w="1266901">
                  <a:moveTo>
                    <a:pt x="0" y="0"/>
                  </a:moveTo>
                  <a:lnTo>
                    <a:pt x="1266901" y="0"/>
                  </a:lnTo>
                </a:path>
              </a:pathLst>
            </a:custGeom>
            <a:ln w="6350">
              <a:solidFill>
                <a:srgbClr val="00ADEF"/>
              </a:solidFill>
            </a:ln>
          </p:spPr>
          <p:txBody>
            <a:bodyPr wrap="square" lIns="0" tIns="0" rIns="0" bIns="0" rtlCol="0">
              <a:noAutofit/>
            </a:bodyPr>
            <a:lstStyle/>
            <a:p>
              <a:endParaRPr/>
            </a:p>
          </p:txBody>
        </p:sp>
        <p:sp>
          <p:nvSpPr>
            <p:cNvPr id="28" name="object 28"/>
            <p:cNvSpPr/>
            <p:nvPr/>
          </p:nvSpPr>
          <p:spPr>
            <a:xfrm>
              <a:off x="1738699" y="4614195"/>
              <a:ext cx="1691995" cy="0"/>
            </a:xfrm>
            <a:custGeom>
              <a:avLst/>
              <a:gdLst/>
              <a:ahLst/>
              <a:cxnLst/>
              <a:rect l="l" t="t" r="r" b="b"/>
              <a:pathLst>
                <a:path w="1691995">
                  <a:moveTo>
                    <a:pt x="0" y="0"/>
                  </a:moveTo>
                  <a:lnTo>
                    <a:pt x="1691995" y="0"/>
                  </a:lnTo>
                </a:path>
              </a:pathLst>
            </a:custGeom>
            <a:ln w="6350">
              <a:solidFill>
                <a:srgbClr val="00ADEF"/>
              </a:solidFill>
            </a:ln>
          </p:spPr>
          <p:txBody>
            <a:bodyPr wrap="square" lIns="0" tIns="0" rIns="0" bIns="0" rtlCol="0">
              <a:noAutofit/>
            </a:bodyPr>
            <a:lstStyle/>
            <a:p>
              <a:endParaRPr/>
            </a:p>
          </p:txBody>
        </p:sp>
        <p:sp>
          <p:nvSpPr>
            <p:cNvPr id="29" name="object 29"/>
            <p:cNvSpPr/>
            <p:nvPr/>
          </p:nvSpPr>
          <p:spPr>
            <a:xfrm>
              <a:off x="1738699" y="4617374"/>
              <a:ext cx="0" cy="879246"/>
            </a:xfrm>
            <a:custGeom>
              <a:avLst/>
              <a:gdLst/>
              <a:ahLst/>
              <a:cxnLst/>
              <a:rect l="l" t="t" r="r" b="b"/>
              <a:pathLst>
                <a:path h="879246">
                  <a:moveTo>
                    <a:pt x="0" y="879246"/>
                  </a:moveTo>
                  <a:lnTo>
                    <a:pt x="0" y="0"/>
                  </a:lnTo>
                </a:path>
              </a:pathLst>
            </a:custGeom>
            <a:ln w="6350">
              <a:solidFill>
                <a:srgbClr val="00ADEF"/>
              </a:solidFill>
            </a:ln>
          </p:spPr>
          <p:txBody>
            <a:bodyPr wrap="square" lIns="0" tIns="0" rIns="0" bIns="0" rtlCol="0">
              <a:noAutofit/>
            </a:bodyPr>
            <a:lstStyle/>
            <a:p>
              <a:endParaRPr/>
            </a:p>
          </p:txBody>
        </p:sp>
        <p:sp>
          <p:nvSpPr>
            <p:cNvPr id="30" name="object 30"/>
            <p:cNvSpPr/>
            <p:nvPr/>
          </p:nvSpPr>
          <p:spPr>
            <a:xfrm>
              <a:off x="3430700" y="4614195"/>
              <a:ext cx="1695704" cy="0"/>
            </a:xfrm>
            <a:custGeom>
              <a:avLst/>
              <a:gdLst/>
              <a:ahLst/>
              <a:cxnLst/>
              <a:rect l="l" t="t" r="r" b="b"/>
              <a:pathLst>
                <a:path w="1695704">
                  <a:moveTo>
                    <a:pt x="0" y="0"/>
                  </a:moveTo>
                  <a:lnTo>
                    <a:pt x="1695704" y="0"/>
                  </a:lnTo>
                </a:path>
              </a:pathLst>
            </a:custGeom>
            <a:ln w="6350">
              <a:solidFill>
                <a:srgbClr val="00ADEF"/>
              </a:solidFill>
            </a:ln>
          </p:spPr>
          <p:txBody>
            <a:bodyPr wrap="square" lIns="0" tIns="0" rIns="0" bIns="0" rtlCol="0">
              <a:noAutofit/>
            </a:bodyPr>
            <a:lstStyle/>
            <a:p>
              <a:endParaRPr/>
            </a:p>
          </p:txBody>
        </p:sp>
        <p:sp>
          <p:nvSpPr>
            <p:cNvPr id="31" name="object 31"/>
            <p:cNvSpPr/>
            <p:nvPr/>
          </p:nvSpPr>
          <p:spPr>
            <a:xfrm>
              <a:off x="3430700" y="4617374"/>
              <a:ext cx="0" cy="879246"/>
            </a:xfrm>
            <a:custGeom>
              <a:avLst/>
              <a:gdLst/>
              <a:ahLst/>
              <a:cxnLst/>
              <a:rect l="l" t="t" r="r" b="b"/>
              <a:pathLst>
                <a:path h="879246">
                  <a:moveTo>
                    <a:pt x="0" y="879246"/>
                  </a:moveTo>
                  <a:lnTo>
                    <a:pt x="0" y="0"/>
                  </a:lnTo>
                </a:path>
              </a:pathLst>
            </a:custGeom>
            <a:ln w="6350">
              <a:solidFill>
                <a:srgbClr val="00ADEF"/>
              </a:solidFill>
            </a:ln>
          </p:spPr>
          <p:txBody>
            <a:bodyPr wrap="square" lIns="0" tIns="0" rIns="0" bIns="0" rtlCol="0">
              <a:noAutofit/>
            </a:bodyPr>
            <a:lstStyle/>
            <a:p>
              <a:endParaRPr/>
            </a:p>
          </p:txBody>
        </p:sp>
        <p:sp>
          <p:nvSpPr>
            <p:cNvPr id="32" name="object 32"/>
            <p:cNvSpPr/>
            <p:nvPr/>
          </p:nvSpPr>
          <p:spPr>
            <a:xfrm>
              <a:off x="471799" y="5499795"/>
              <a:ext cx="1266901" cy="0"/>
            </a:xfrm>
            <a:custGeom>
              <a:avLst/>
              <a:gdLst/>
              <a:ahLst/>
              <a:cxnLst/>
              <a:rect l="l" t="t" r="r" b="b"/>
              <a:pathLst>
                <a:path w="1266901">
                  <a:moveTo>
                    <a:pt x="0" y="0"/>
                  </a:moveTo>
                  <a:lnTo>
                    <a:pt x="1266901" y="0"/>
                  </a:lnTo>
                </a:path>
              </a:pathLst>
            </a:custGeom>
            <a:ln w="6350">
              <a:solidFill>
                <a:srgbClr val="00ADEF"/>
              </a:solidFill>
            </a:ln>
          </p:spPr>
          <p:txBody>
            <a:bodyPr wrap="square" lIns="0" tIns="0" rIns="0" bIns="0" rtlCol="0">
              <a:noAutofit/>
            </a:bodyPr>
            <a:lstStyle/>
            <a:p>
              <a:endParaRPr/>
            </a:p>
          </p:txBody>
        </p:sp>
        <p:sp>
          <p:nvSpPr>
            <p:cNvPr id="33" name="object 33"/>
            <p:cNvSpPr/>
            <p:nvPr/>
          </p:nvSpPr>
          <p:spPr>
            <a:xfrm>
              <a:off x="1738699" y="5499795"/>
              <a:ext cx="1691995" cy="0"/>
            </a:xfrm>
            <a:custGeom>
              <a:avLst/>
              <a:gdLst/>
              <a:ahLst/>
              <a:cxnLst/>
              <a:rect l="l" t="t" r="r" b="b"/>
              <a:pathLst>
                <a:path w="1691995">
                  <a:moveTo>
                    <a:pt x="0" y="0"/>
                  </a:moveTo>
                  <a:lnTo>
                    <a:pt x="1691995" y="0"/>
                  </a:lnTo>
                </a:path>
              </a:pathLst>
            </a:custGeom>
            <a:ln w="6350">
              <a:solidFill>
                <a:srgbClr val="00ADEF"/>
              </a:solidFill>
            </a:ln>
          </p:spPr>
          <p:txBody>
            <a:bodyPr wrap="square" lIns="0" tIns="0" rIns="0" bIns="0" rtlCol="0">
              <a:noAutofit/>
            </a:bodyPr>
            <a:lstStyle/>
            <a:p>
              <a:endParaRPr/>
            </a:p>
          </p:txBody>
        </p:sp>
        <p:sp>
          <p:nvSpPr>
            <p:cNvPr id="34" name="object 34"/>
            <p:cNvSpPr/>
            <p:nvPr/>
          </p:nvSpPr>
          <p:spPr>
            <a:xfrm>
              <a:off x="1738699" y="5502968"/>
              <a:ext cx="0" cy="1020927"/>
            </a:xfrm>
            <a:custGeom>
              <a:avLst/>
              <a:gdLst/>
              <a:ahLst/>
              <a:cxnLst/>
              <a:rect l="l" t="t" r="r" b="b"/>
              <a:pathLst>
                <a:path h="1020927">
                  <a:moveTo>
                    <a:pt x="0" y="1020927"/>
                  </a:moveTo>
                  <a:lnTo>
                    <a:pt x="0" y="0"/>
                  </a:lnTo>
                </a:path>
              </a:pathLst>
            </a:custGeom>
            <a:ln w="6350">
              <a:solidFill>
                <a:srgbClr val="00ADEF"/>
              </a:solidFill>
            </a:ln>
          </p:spPr>
          <p:txBody>
            <a:bodyPr wrap="square" lIns="0" tIns="0" rIns="0" bIns="0" rtlCol="0">
              <a:noAutofit/>
            </a:bodyPr>
            <a:lstStyle/>
            <a:p>
              <a:endParaRPr/>
            </a:p>
          </p:txBody>
        </p:sp>
        <p:sp>
          <p:nvSpPr>
            <p:cNvPr id="35" name="object 35"/>
            <p:cNvSpPr/>
            <p:nvPr/>
          </p:nvSpPr>
          <p:spPr>
            <a:xfrm>
              <a:off x="3430700" y="5499795"/>
              <a:ext cx="1695704" cy="0"/>
            </a:xfrm>
            <a:custGeom>
              <a:avLst/>
              <a:gdLst/>
              <a:ahLst/>
              <a:cxnLst/>
              <a:rect l="l" t="t" r="r" b="b"/>
              <a:pathLst>
                <a:path w="1695704">
                  <a:moveTo>
                    <a:pt x="0" y="0"/>
                  </a:moveTo>
                  <a:lnTo>
                    <a:pt x="1695704" y="0"/>
                  </a:lnTo>
                </a:path>
              </a:pathLst>
            </a:custGeom>
            <a:ln w="6350">
              <a:solidFill>
                <a:srgbClr val="00ADEF"/>
              </a:solidFill>
            </a:ln>
          </p:spPr>
          <p:txBody>
            <a:bodyPr wrap="square" lIns="0" tIns="0" rIns="0" bIns="0" rtlCol="0">
              <a:noAutofit/>
            </a:bodyPr>
            <a:lstStyle/>
            <a:p>
              <a:endParaRPr/>
            </a:p>
          </p:txBody>
        </p:sp>
        <p:sp>
          <p:nvSpPr>
            <p:cNvPr id="36" name="object 36"/>
            <p:cNvSpPr/>
            <p:nvPr/>
          </p:nvSpPr>
          <p:spPr>
            <a:xfrm>
              <a:off x="3430700" y="5502968"/>
              <a:ext cx="0" cy="1020927"/>
            </a:xfrm>
            <a:custGeom>
              <a:avLst/>
              <a:gdLst/>
              <a:ahLst/>
              <a:cxnLst/>
              <a:rect l="l" t="t" r="r" b="b"/>
              <a:pathLst>
                <a:path h="1020927">
                  <a:moveTo>
                    <a:pt x="0" y="1020927"/>
                  </a:moveTo>
                  <a:lnTo>
                    <a:pt x="0" y="0"/>
                  </a:lnTo>
                </a:path>
              </a:pathLst>
            </a:custGeom>
            <a:ln w="6350">
              <a:solidFill>
                <a:srgbClr val="00ADEF"/>
              </a:solidFill>
            </a:ln>
          </p:spPr>
          <p:txBody>
            <a:bodyPr wrap="square" lIns="0" tIns="0" rIns="0" bIns="0" rtlCol="0">
              <a:noAutofit/>
            </a:bodyPr>
            <a:lstStyle/>
            <a:p>
              <a:endParaRPr/>
            </a:p>
          </p:txBody>
        </p:sp>
        <p:sp>
          <p:nvSpPr>
            <p:cNvPr id="13" name="object 13"/>
            <p:cNvSpPr txBox="1"/>
            <p:nvPr/>
          </p:nvSpPr>
          <p:spPr>
            <a:xfrm>
              <a:off x="633079" y="10498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12" name="object 12"/>
            <p:cNvSpPr txBox="1"/>
            <p:nvPr/>
          </p:nvSpPr>
          <p:spPr>
            <a:xfrm>
              <a:off x="906999" y="1049662"/>
              <a:ext cx="4052954" cy="276859"/>
            </a:xfrm>
            <a:prstGeom prst="rect">
              <a:avLst/>
            </a:prstGeom>
          </p:spPr>
          <p:txBody>
            <a:bodyPr wrap="square" lIns="0" tIns="6635" rIns="0" bIns="0" rtlCol="0">
              <a:noAutofit/>
            </a:bodyPr>
            <a:lstStyle/>
            <a:p>
              <a:pPr marL="12700" algn="just"/>
              <a:r>
                <a:rPr lang="es-ES" sz="900" dirty="0">
                  <a:latin typeface="Malgun Gothic"/>
                  <a:cs typeface="Malgun Gothic"/>
                </a:rPr>
                <a:t>Si es que necesita cambiar tu vestimenta, ¿qué parte necesitas cambiar? Si es así, escribe qué debes cambiar y cómo.</a:t>
              </a:r>
            </a:p>
          </p:txBody>
        </p:sp>
        <p:sp>
          <p:nvSpPr>
            <p:cNvPr id="11" name="object 11"/>
            <p:cNvSpPr txBox="1"/>
            <p:nvPr/>
          </p:nvSpPr>
          <p:spPr>
            <a:xfrm>
              <a:off x="633079" y="36732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10" name="object 10"/>
            <p:cNvSpPr txBox="1"/>
            <p:nvPr/>
          </p:nvSpPr>
          <p:spPr>
            <a:xfrm>
              <a:off x="906999" y="3673063"/>
              <a:ext cx="3992752" cy="414020"/>
            </a:xfrm>
            <a:prstGeom prst="rect">
              <a:avLst/>
            </a:prstGeom>
          </p:spPr>
          <p:txBody>
            <a:bodyPr wrap="square" lIns="0" tIns="6635" rIns="0" bIns="0" rtlCol="0">
              <a:noAutofit/>
            </a:bodyPr>
            <a:lstStyle/>
            <a:p>
              <a:pPr marL="12700" algn="just"/>
              <a:r>
                <a:rPr lang="es-ES" sz="900" dirty="0">
                  <a:latin typeface="Malgun Gothic"/>
                  <a:cs typeface="Malgun Gothic"/>
                </a:rPr>
                <a:t>Calcula cuánto tiempo pasas mirándote en el espejo en un día y compáralo con el tiempo que lees la Biblia para ataviar tu corazón. Y escribe cómo aumentar el tiempo para leer la Biblia más delante.</a:t>
              </a:r>
            </a:p>
          </p:txBody>
        </p:sp>
        <p:sp>
          <p:nvSpPr>
            <p:cNvPr id="9" name="object 9"/>
            <p:cNvSpPr txBox="1"/>
            <p:nvPr/>
          </p:nvSpPr>
          <p:spPr>
            <a:xfrm>
              <a:off x="5067250" y="75903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39</a:t>
              </a:r>
              <a:endParaRPr sz="1000">
                <a:latin typeface="Times New Roman"/>
                <a:cs typeface="Times New Roman"/>
              </a:endParaRPr>
            </a:p>
          </p:txBody>
        </p:sp>
        <p:sp>
          <p:nvSpPr>
            <p:cNvPr id="8" name="object 8"/>
            <p:cNvSpPr txBox="1"/>
            <p:nvPr/>
          </p:nvSpPr>
          <p:spPr>
            <a:xfrm>
              <a:off x="465449" y="4305541"/>
              <a:ext cx="4667300" cy="308648"/>
            </a:xfrm>
            <a:prstGeom prst="rect">
              <a:avLst/>
            </a:prstGeom>
          </p:spPr>
          <p:txBody>
            <a:bodyPr wrap="square" lIns="0" tIns="24130" rIns="0" bIns="0" rtlCol="0">
              <a:noAutofit/>
            </a:bodyPr>
            <a:lstStyle/>
            <a:p>
              <a:pPr marL="531469">
                <a:lnSpc>
                  <a:spcPct val="143312"/>
                </a:lnSpc>
              </a:pPr>
              <a:r>
                <a:rPr sz="900" spc="0" dirty="0">
                  <a:solidFill>
                    <a:srgbClr val="FFFFFF"/>
                  </a:solidFill>
                  <a:latin typeface="Malgun Gothic"/>
                  <a:cs typeface="Malgun Gothic"/>
                </a:rPr>
                <a:t>                         </a:t>
              </a:r>
              <a:r>
                <a:rPr sz="900" spc="116" dirty="0">
                  <a:solidFill>
                    <a:srgbClr val="FFFFFF"/>
                  </a:solidFill>
                  <a:latin typeface="Malgun Gothic"/>
                  <a:cs typeface="Malgun Gothic"/>
                </a:rPr>
                <a:t> </a:t>
              </a:r>
              <a:endParaRPr sz="900" dirty="0">
                <a:latin typeface="Malgun Gothic"/>
                <a:cs typeface="Malgun Gothic"/>
              </a:endParaRPr>
            </a:p>
          </p:txBody>
        </p:sp>
        <p:sp>
          <p:nvSpPr>
            <p:cNvPr id="7" name="object 7"/>
            <p:cNvSpPr txBox="1"/>
            <p:nvPr/>
          </p:nvSpPr>
          <p:spPr>
            <a:xfrm>
              <a:off x="465449" y="4614189"/>
              <a:ext cx="1273249" cy="885606"/>
            </a:xfrm>
            <a:prstGeom prst="rect">
              <a:avLst/>
            </a:prstGeom>
          </p:spPr>
          <p:txBody>
            <a:bodyPr wrap="square" lIns="0" tIns="0" rIns="0" bIns="0" rtlCol="0">
              <a:noAutofit/>
            </a:bodyPr>
            <a:lstStyle/>
            <a:p>
              <a:pPr marL="491464">
                <a:lnSpc>
                  <a:spcPct val="143312"/>
                </a:lnSpc>
                <a:spcBef>
                  <a:spcPts val="1452"/>
                </a:spcBef>
              </a:pPr>
              <a:endParaRPr sz="900" dirty="0">
                <a:latin typeface="Malgun Gothic"/>
                <a:cs typeface="Malgun Gothic"/>
              </a:endParaRPr>
            </a:p>
          </p:txBody>
        </p:sp>
        <p:sp>
          <p:nvSpPr>
            <p:cNvPr id="6" name="object 6"/>
            <p:cNvSpPr txBox="1"/>
            <p:nvPr/>
          </p:nvSpPr>
          <p:spPr>
            <a:xfrm>
              <a:off x="1738699" y="4614189"/>
              <a:ext cx="1692000" cy="885606"/>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3430700" y="4614189"/>
              <a:ext cx="1702050" cy="885606"/>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465449" y="5499795"/>
              <a:ext cx="1273249" cy="1030450"/>
            </a:xfrm>
            <a:prstGeom prst="rect">
              <a:avLst/>
            </a:prstGeom>
          </p:spPr>
          <p:txBody>
            <a:bodyPr wrap="square" lIns="0" tIns="0" rIns="0" bIns="0" rtlCol="0">
              <a:noAutofit/>
            </a:bodyPr>
            <a:lstStyle/>
            <a:p>
              <a:pPr>
                <a:lnSpc>
                  <a:spcPts val="1000"/>
                </a:lnSpc>
              </a:pPr>
              <a:endParaRPr sz="1000" dirty="0"/>
            </a:p>
          </p:txBody>
        </p:sp>
        <p:sp>
          <p:nvSpPr>
            <p:cNvPr id="3" name="object 3"/>
            <p:cNvSpPr txBox="1"/>
            <p:nvPr/>
          </p:nvSpPr>
          <p:spPr>
            <a:xfrm>
              <a:off x="1738699" y="5499795"/>
              <a:ext cx="1692000" cy="103045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430700" y="5499795"/>
              <a:ext cx="1702050" cy="1030450"/>
            </a:xfrm>
            <a:prstGeom prst="rect">
              <a:avLst/>
            </a:prstGeom>
          </p:spPr>
          <p:txBody>
            <a:bodyPr wrap="square" lIns="0" tIns="0" rIns="0" bIns="0" rtlCol="0">
              <a:noAutofit/>
            </a:bodyPr>
            <a:lstStyle/>
            <a:p>
              <a:pPr marL="25400">
                <a:lnSpc>
                  <a:spcPts val="1000"/>
                </a:lnSpc>
              </a:pPr>
              <a:endParaRPr sz="1000"/>
            </a:p>
          </p:txBody>
        </p:sp>
        <p:sp>
          <p:nvSpPr>
            <p:cNvPr id="44" name="직사각형 43">
              <a:extLst>
                <a:ext uri="{FF2B5EF4-FFF2-40B4-BE49-F238E27FC236}">
                  <a16:creationId xmlns:a16="http://schemas.microsoft.com/office/drawing/2014/main" id="{4D598A40-E6F0-4E4D-A802-99528A4EBA63}"/>
                </a:ext>
              </a:extLst>
            </p:cNvPr>
            <p:cNvSpPr/>
            <p:nvPr/>
          </p:nvSpPr>
          <p:spPr>
            <a:xfrm>
              <a:off x="459099" y="4299190"/>
              <a:ext cx="1275877" cy="308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solidFill>
                    <a:schemeClr val="bg1"/>
                  </a:solidFill>
                  <a:latin typeface="Malgun Gothic" panose="020B0503020000020004" pitchFamily="34" charset="-127"/>
                  <a:ea typeface="Malgun Gothic" panose="020B0503020000020004" pitchFamily="34" charset="-127"/>
                </a:rPr>
                <a:t>Clasificación</a:t>
              </a:r>
            </a:p>
          </p:txBody>
        </p:sp>
        <p:sp>
          <p:nvSpPr>
            <p:cNvPr id="45" name="직사각형 44">
              <a:extLst>
                <a:ext uri="{FF2B5EF4-FFF2-40B4-BE49-F238E27FC236}">
                  <a16:creationId xmlns:a16="http://schemas.microsoft.com/office/drawing/2014/main" id="{8C871ACF-3AAB-4A07-A6F5-98D301642750}"/>
                </a:ext>
              </a:extLst>
            </p:cNvPr>
            <p:cNvSpPr/>
            <p:nvPr/>
          </p:nvSpPr>
          <p:spPr>
            <a:xfrm>
              <a:off x="1734976" y="4299190"/>
              <a:ext cx="1691994" cy="308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a:solidFill>
                    <a:srgbClr val="FFFFFF"/>
                  </a:solidFill>
                  <a:latin typeface="Malgun Gothic" panose="020B0503020000020004" pitchFamily="34" charset="-127"/>
                  <a:ea typeface="Malgun Gothic" panose="020B0503020000020004" pitchFamily="34" charset="-127"/>
                  <a:cs typeface="Malgun Gothic"/>
                </a:rPr>
                <a:t>Tiempo de mirarse </a:t>
              </a:r>
            </a:p>
            <a:p>
              <a:pPr algn="ctr"/>
              <a:r>
                <a:rPr lang="es-ES" sz="900">
                  <a:solidFill>
                    <a:srgbClr val="FFFFFF"/>
                  </a:solidFill>
                  <a:latin typeface="Malgun Gothic" panose="020B0503020000020004" pitchFamily="34" charset="-127"/>
                  <a:ea typeface="Malgun Gothic" panose="020B0503020000020004" pitchFamily="34" charset="-127"/>
                  <a:cs typeface="Malgun Gothic"/>
                </a:rPr>
                <a:t>en el espejo</a:t>
              </a:r>
              <a:endParaRPr lang="es-ES" sz="900"/>
            </a:p>
          </p:txBody>
        </p:sp>
        <p:sp>
          <p:nvSpPr>
            <p:cNvPr id="46" name="직사각형 45">
              <a:extLst>
                <a:ext uri="{FF2B5EF4-FFF2-40B4-BE49-F238E27FC236}">
                  <a16:creationId xmlns:a16="http://schemas.microsoft.com/office/drawing/2014/main" id="{4C27B438-0CB2-4F70-ADD8-59159AD77BB9}"/>
                </a:ext>
              </a:extLst>
            </p:cNvPr>
            <p:cNvSpPr/>
            <p:nvPr/>
          </p:nvSpPr>
          <p:spPr>
            <a:xfrm>
              <a:off x="3426970" y="4299190"/>
              <a:ext cx="1691994" cy="308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a:solidFill>
                    <a:schemeClr val="bg1"/>
                  </a:solidFill>
                  <a:latin typeface="Malgun Gothic" panose="020B0503020000020004" pitchFamily="34" charset="-127"/>
                  <a:ea typeface="Malgun Gothic" panose="020B0503020000020004" pitchFamily="34" charset="-127"/>
                  <a:cs typeface="Malgun Gothic"/>
                </a:rPr>
                <a:t>Tiempo de leer </a:t>
              </a:r>
            </a:p>
            <a:p>
              <a:pPr algn="ctr"/>
              <a:r>
                <a:rPr lang="es-ES" sz="900">
                  <a:solidFill>
                    <a:schemeClr val="bg1"/>
                  </a:solidFill>
                  <a:latin typeface="Malgun Gothic" panose="020B0503020000020004" pitchFamily="34" charset="-127"/>
                  <a:ea typeface="Malgun Gothic" panose="020B0503020000020004" pitchFamily="34" charset="-127"/>
                  <a:cs typeface="Malgun Gothic"/>
                </a:rPr>
                <a:t>la Biblia</a:t>
              </a:r>
              <a:endParaRPr lang="es-ES" sz="900" dirty="0">
                <a:solidFill>
                  <a:schemeClr val="bg1"/>
                </a:solidFill>
                <a:latin typeface="Malgun Gothic" panose="020B0503020000020004" pitchFamily="34" charset="-127"/>
                <a:ea typeface="Malgun Gothic" panose="020B0503020000020004" pitchFamily="34" charset="-127"/>
              </a:endParaRPr>
            </a:p>
          </p:txBody>
        </p:sp>
        <p:sp>
          <p:nvSpPr>
            <p:cNvPr id="47" name="직사각형 46">
              <a:extLst>
                <a:ext uri="{FF2B5EF4-FFF2-40B4-BE49-F238E27FC236}">
                  <a16:creationId xmlns:a16="http://schemas.microsoft.com/office/drawing/2014/main" id="{F5C1DA8B-C829-45B7-B5FB-DA820667DD33}"/>
                </a:ext>
              </a:extLst>
            </p:cNvPr>
            <p:cNvSpPr/>
            <p:nvPr/>
          </p:nvSpPr>
          <p:spPr>
            <a:xfrm>
              <a:off x="471799" y="4614189"/>
              <a:ext cx="1256837" cy="885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solidFill>
                    <a:schemeClr val="tx1"/>
                  </a:solidFill>
                  <a:latin typeface="Malgun Gothic" panose="020B0503020000020004" pitchFamily="34" charset="-127"/>
                  <a:ea typeface="Malgun Gothic" panose="020B0503020000020004" pitchFamily="34" charset="-127"/>
                </a:rPr>
                <a:t>Día       de           </a:t>
              </a:r>
              <a:r>
                <a:rPr lang="es-ES" sz="900" dirty="0">
                  <a:latin typeface="Malgun Gothic" panose="020B0503020000020004" pitchFamily="34" charset="-127"/>
                  <a:ea typeface="Malgun Gothic" panose="020B0503020000020004" pitchFamily="34" charset="-127"/>
                </a:rPr>
                <a:t>.</a:t>
              </a:r>
            </a:p>
          </p:txBody>
        </p:sp>
        <p:sp>
          <p:nvSpPr>
            <p:cNvPr id="48" name="직사각형 47">
              <a:extLst>
                <a:ext uri="{FF2B5EF4-FFF2-40B4-BE49-F238E27FC236}">
                  <a16:creationId xmlns:a16="http://schemas.microsoft.com/office/drawing/2014/main" id="{953CEECB-CBB0-4979-A2B0-1265D2541D53}"/>
                </a:ext>
              </a:extLst>
            </p:cNvPr>
            <p:cNvSpPr/>
            <p:nvPr/>
          </p:nvSpPr>
          <p:spPr>
            <a:xfrm>
              <a:off x="465449" y="5496620"/>
              <a:ext cx="1279564" cy="102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43312"/>
                </a:lnSpc>
                <a:spcBef>
                  <a:spcPts val="2022"/>
                </a:spcBef>
              </a:pPr>
              <a:r>
                <a:rPr lang="es-ES" sz="900" dirty="0">
                  <a:solidFill>
                    <a:schemeClr val="tx1"/>
                  </a:solidFill>
                  <a:latin typeface="Malgun Gothic"/>
                  <a:cs typeface="Malgun Gothic"/>
                </a:rPr>
                <a:t>Plan de futuro</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Pr 20:11</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Is 61:10</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Ro 13:14</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40</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1Ti 2:9</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1P 3:3</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1P 3:4</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Ap 19:8</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41</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그룹 6">
            <a:extLst>
              <a:ext uri="{FF2B5EF4-FFF2-40B4-BE49-F238E27FC236}">
                <a16:creationId xmlns:a16="http://schemas.microsoft.com/office/drawing/2014/main" id="{0F7840EE-63FB-4AD1-A6E0-C3A3CE66E0F0}"/>
              </a:ext>
            </a:extLst>
          </p:cNvPr>
          <p:cNvGrpSpPr/>
          <p:nvPr/>
        </p:nvGrpSpPr>
        <p:grpSpPr>
          <a:xfrm>
            <a:off x="0" y="-12"/>
            <a:ext cx="5471997" cy="7992008"/>
            <a:chOff x="0" y="-12"/>
            <a:chExt cx="5471997" cy="7992008"/>
          </a:xfrm>
        </p:grpSpPr>
        <p:sp>
          <p:nvSpPr>
            <p:cNvPr id="18" name="object 18"/>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6" name="object 16"/>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7" name="object 17"/>
            <p:cNvSpPr/>
            <p:nvPr/>
          </p:nvSpPr>
          <p:spPr>
            <a:xfrm>
              <a:off x="1661910" y="5490286"/>
              <a:ext cx="1942578" cy="2184273"/>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1523376" y="1093600"/>
              <a:ext cx="3042274" cy="254000"/>
            </a:xfrm>
            <a:prstGeom prst="rect">
              <a:avLst/>
            </a:prstGeom>
          </p:spPr>
          <p:txBody>
            <a:bodyPr wrap="square" lIns="0" tIns="12700" rIns="0" bIns="0" rtlCol="0">
              <a:noAutofit/>
            </a:bodyPr>
            <a:lstStyle/>
            <a:p>
              <a:pPr marL="12700">
                <a:lnSpc>
                  <a:spcPts val="2000"/>
                </a:lnSpc>
              </a:pPr>
              <a:r>
                <a:rPr lang="es-ES" dirty="0">
                  <a:solidFill>
                    <a:srgbClr val="00ADEF"/>
                  </a:solidFill>
                  <a:latin typeface="Times New Roman" panose="02020603050405020304" pitchFamily="18" charset="0"/>
                  <a:cs typeface="Times New Roman" panose="02020603050405020304" pitchFamily="18" charset="0"/>
                </a:rPr>
                <a:t>Seamos cristianos como un trapo</a:t>
              </a:r>
              <a:endParaRPr dirty="0">
                <a:latin typeface="Times New Roman" panose="02020603050405020304" pitchFamily="18" charset="0"/>
                <a:cs typeface="Times New Roman" panose="02020603050405020304" pitchFamily="18" charset="0"/>
              </a:endParaRPr>
            </a:p>
          </p:txBody>
        </p:sp>
        <p:sp>
          <p:nvSpPr>
            <p:cNvPr id="5" name="object 5"/>
            <p:cNvSpPr txBox="1"/>
            <p:nvPr/>
          </p:nvSpPr>
          <p:spPr>
            <a:xfrm>
              <a:off x="442663" y="1792585"/>
              <a:ext cx="4405448" cy="461022"/>
            </a:xfrm>
            <a:prstGeom prst="rect">
              <a:avLst/>
            </a:prstGeom>
          </p:spPr>
          <p:txBody>
            <a:bodyPr wrap="square" lIns="0" tIns="6921"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NanumBarunGothic"/>
                </a:rPr>
                <a:t>Ser ‘cristianos como un trapo’ no significa ser un trapo debido a su carácter sucio. Esto es una decisión de consagración y una confesión de fe de los santos que sirven a la Iglesia mientras sirven al Señor.</a:t>
              </a:r>
              <a:endParaRPr sz="900" dirty="0">
                <a:latin typeface="Malgun Gothic" panose="020B0503020000020004" pitchFamily="34" charset="-127"/>
                <a:ea typeface="Malgun Gothic" panose="020B0503020000020004" pitchFamily="34" charset="-127"/>
                <a:cs typeface="Malgun Gothic"/>
              </a:endParaRPr>
            </a:p>
          </p:txBody>
        </p:sp>
        <p:sp>
          <p:nvSpPr>
            <p:cNvPr id="4" name="object 4"/>
            <p:cNvSpPr txBox="1"/>
            <p:nvPr/>
          </p:nvSpPr>
          <p:spPr>
            <a:xfrm>
              <a:off x="442663" y="2554623"/>
              <a:ext cx="4411182" cy="917385"/>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Si pasa un trapo en un lugar sucio se queda limpio. Si pasa el suelo, el suelo se queda limpio, si pasa sobre el escritorio, el escritorio se queda limpio, y si pasa el parqué, el parqué se queda limpio. Pero, después de usar el trapo, lo tira en una esquina. El trapo limpia toda la casa, pero nunca ha ocupado el fondo de la habitación, ni tampoco trata de ocuparlo. El trapo está satisfecho solo conque el lugar que toca esté limpio y de que es utilizado para limpiar toda la casa.</a:t>
              </a:r>
            </a:p>
          </p:txBody>
        </p:sp>
        <p:sp>
          <p:nvSpPr>
            <p:cNvPr id="3" name="object 3"/>
            <p:cNvSpPr txBox="1"/>
            <p:nvPr/>
          </p:nvSpPr>
          <p:spPr>
            <a:xfrm>
              <a:off x="442663" y="3781950"/>
              <a:ext cx="4410788" cy="1579792"/>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Ojalá que todos los cristianos de hoy en día vivan como este trapo cuando sirven al Señor y sirven a la iglesia. Cuando hay un lugar sucio en la iglesia, cuando hay un problema y dolor, dondequiera que llegan nuestras manos, nuestra atención, y dondequiera que llega nuestro amor, el lugar sucio se limpia, el problema se resuelve, y el amor brota y el olor de Cristo se muestra, y se transforma en una hermosa apariencia en la que aparece la gloria del Señor y esté satisfecho de ser utilizado para algo tan hermoso que el Señor está complacido, y esté agradecido a la gracia del Señor por usarme a mí en ese trabajo, que tengo defecto, e incluso si nadie me reconoce, estoy satisfecho conque el Señor me reconoce y ¡vivir una vida calladamente! Creo que esa es la vida de un cristiano como un trapo.</a:t>
              </a:r>
            </a:p>
          </p:txBody>
        </p:sp>
        <p:sp>
          <p:nvSpPr>
            <p:cNvPr id="2" name="object 2"/>
            <p:cNvSpPr txBox="1"/>
            <p:nvPr/>
          </p:nvSpPr>
          <p:spPr>
            <a:xfrm>
              <a:off x="2048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42</a:t>
              </a:r>
              <a:endParaRPr sz="1000">
                <a:latin typeface="Times New Roman"/>
                <a:cs typeface="Times New Roman"/>
              </a:endParaRPr>
            </a:p>
          </p:txBody>
        </p:sp>
        <p:sp>
          <p:nvSpPr>
            <p:cNvPr id="19" name="object 7">
              <a:extLst>
                <a:ext uri="{FF2B5EF4-FFF2-40B4-BE49-F238E27FC236}">
                  <a16:creationId xmlns:a16="http://schemas.microsoft.com/office/drawing/2014/main" id="{1502D86B-0F30-45C4-827F-5BC75E490A61}"/>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3CFCC3FD-B73E-4644-B3FE-CC47CA35ED83}"/>
              </a:ext>
            </a:extLst>
          </p:cNvPr>
          <p:cNvGrpSpPr/>
          <p:nvPr/>
        </p:nvGrpSpPr>
        <p:grpSpPr>
          <a:xfrm>
            <a:off x="0" y="-12"/>
            <a:ext cx="5471998" cy="7992008"/>
            <a:chOff x="0" y="-12"/>
            <a:chExt cx="5471998" cy="7992008"/>
          </a:xfrm>
        </p:grpSpPr>
        <p:sp>
          <p:nvSpPr>
            <p:cNvPr id="16" name="object 16"/>
            <p:cNvSpPr/>
            <p:nvPr/>
          </p:nvSpPr>
          <p:spPr>
            <a:xfrm>
              <a:off x="1467662" y="654088"/>
              <a:ext cx="3672840" cy="877824"/>
            </a:xfrm>
            <a:custGeom>
              <a:avLst/>
              <a:gdLst/>
              <a:ahLst/>
              <a:cxnLst/>
              <a:rect l="l" t="t" r="r" b="b"/>
              <a:pathLst>
                <a:path w="3672840" h="877824">
                  <a:moveTo>
                    <a:pt x="0" y="0"/>
                  </a:moveTo>
                  <a:lnTo>
                    <a:pt x="0" y="877824"/>
                  </a:lnTo>
                  <a:lnTo>
                    <a:pt x="3672840" y="877824"/>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7" name="object 7"/>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0" name="object 20"/>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R="278794" algn="r">
                <a:lnSpc>
                  <a:spcPct val="97574"/>
                </a:lnSpc>
                <a:spcBef>
                  <a:spcPts val="59000"/>
                </a:spcBef>
              </a:pPr>
              <a:r>
                <a:rPr sz="1200" b="1" spc="64" dirty="0">
                  <a:latin typeface="Consolas"/>
                  <a:cs typeface="Consolas"/>
                </a:rPr>
                <a:t>8</a:t>
              </a:r>
              <a:endParaRPr sz="1200">
                <a:latin typeface="Consolas"/>
                <a:cs typeface="Consolas"/>
              </a:endParaRPr>
            </a:p>
          </p:txBody>
        </p:sp>
        <p:sp>
          <p:nvSpPr>
            <p:cNvPr id="8" name="object 8"/>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5" name="object 15"/>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18" name="object 18"/>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49896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6" name="object 6"/>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5" name="object 5"/>
            <p:cNvSpPr txBox="1"/>
            <p:nvPr/>
          </p:nvSpPr>
          <p:spPr>
            <a:xfrm>
              <a:off x="527050" y="1860452"/>
              <a:ext cx="4544230" cy="5421274"/>
            </a:xfrm>
            <a:prstGeom prst="rect">
              <a:avLst/>
            </a:prstGeom>
          </p:spPr>
          <p:txBody>
            <a:bodyPr wrap="square" lIns="0" tIns="6604" rIns="0" bIns="0" rtlCol="0">
              <a:noAutofit/>
            </a:bodyPr>
            <a:lstStyle/>
            <a:p>
              <a:pPr marR="14904" indent="98425" algn="just">
                <a:lnSpc>
                  <a:spcPts val="950"/>
                </a:lnSpc>
              </a:pPr>
              <a:r>
                <a:rPr lang="es-ES" sz="900" dirty="0">
                  <a:latin typeface="Malgun Gothic"/>
                  <a:cs typeface="Malgun Gothic"/>
                </a:rPr>
                <a:t>Según Génesis capítulo 5 de la Biblia, el hombre que vivió más tiempo en ese momento era Matusalén. Dice que vivió 969 años (Gn 5:27). Génesis 5 registra que el promedio de vida de las personas antes del diluvio de Noé era más de 900 años. Sin embargo, después del diluvio de Noé, el promedio de vida de las personas disminuyó gradualmente (Gn 11: 10-26), y el padre de Abraham, Taré, hasta los 205 años, finalmente alcanzó los 70 y 80 años en el tiempo de Moisés (Sal 90:10), puede ver que ha disminuido de a poco. Según el registro de Génesis, debe haber habido algún acontecimiento serio que aceleró el envejecimiento después del diluvio de Noé. Antes del diluvio, había ‘aguas que estaban sobre la expansión’ (Gn 1:7), lo que significa que había una cantidad invisible de agua en las capas superiores de la atmósfera con forma de vapor. Esto no solo calentaría el mundo al mostrar el 'efecto invernadero', sino que también actuaría como un filtro para la radiación mortal del sol a la Tierra. Las aguas que estaban sobre la expansión se condensaron y cayeron a la tierra, causando el gran diluvio, y desde ese momento en adelante ya no pudo cumplir el papel mencionado anteriormente. Esto habría ejercido un papel directo en la reducción de la edad humana.</a:t>
              </a:r>
            </a:p>
            <a:p>
              <a:pPr marR="14904" indent="98425" algn="just">
                <a:lnSpc>
                  <a:spcPts val="950"/>
                </a:lnSpc>
              </a:pPr>
              <a:r>
                <a:rPr lang="es-ES" sz="900" dirty="0">
                  <a:latin typeface="Malgun Gothic"/>
                  <a:cs typeface="Malgun Gothic"/>
                </a:rPr>
                <a:t>Un hecho notable revelado por la longevidad moderna es que la longevidad está estrechamente relacionada con el proceso de envejecimiento, no con la edad, y el medio ambiente que lo afecta. En otras palabras, los factores ambientales son los más importantes. Debido a esto, después del diluvio de Noé, las aguas que estaban sobre la expansión desaparecieron, y empezó primavera, verano, otoño e invierno (Gn 8:20) y los cambios drásticos en el medio ambiente habrían acelerado el envejecimiento.</a:t>
              </a:r>
            </a:p>
            <a:p>
              <a:pPr marR="14904" indent="98425" algn="just">
                <a:lnSpc>
                  <a:spcPts val="950"/>
                </a:lnSpc>
              </a:pPr>
              <a:r>
                <a:rPr lang="es-ES" sz="900" dirty="0">
                  <a:latin typeface="Malgun Gothic"/>
                  <a:cs typeface="Malgun Gothic"/>
                </a:rPr>
                <a:t>Muchos de los fósiles de hoy en día también dicen la verdad. El hecho de que siempre haya solo el mismo tipo de fósil atestigua la palabra de Génesis capítulo 1 que dice: ‘creó según su género’ (mencionado 6 veces), otro hecho es que la mayoría de los fósiles del pasado son más grandes que los presentes seres vivos.</a:t>
              </a:r>
            </a:p>
            <a:p>
              <a:pPr marR="14904" indent="98425" algn="just">
                <a:lnSpc>
                  <a:spcPts val="950"/>
                </a:lnSpc>
              </a:pPr>
              <a:r>
                <a:rPr lang="es-ES" sz="900" dirty="0">
                  <a:latin typeface="Malgun Gothic"/>
                  <a:cs typeface="Malgun Gothic"/>
                </a:rPr>
                <a:t>Por ejemplo, hay fósiles de cucaracha de 30cm, mariposa de 51cm, concha de 150cm, castor de 2,4m, libélula de 70~100cm, y huella humana de 51~560cm. Entre las plantas, el espárrago actualmente crece a aproximadamente 1,5m, y el fósil tiene un total de 27m, y el musgo actual mide aproximadamente 3cm, y los fósiles oscilan entre 60~90cm. Con esto, se puede ver que la Tierra en el pasado tenía un ambiente muy adecuado para que vivieran animales y plantas, y al mismo tiempo, se puede suponer que los humanos vivieron muchos años y saludables.</a:t>
              </a:r>
            </a:p>
            <a:p>
              <a:pPr marR="14904" indent="98425" algn="just">
                <a:lnSpc>
                  <a:spcPts val="950"/>
                </a:lnSpc>
              </a:pPr>
              <a:r>
                <a:rPr lang="es-ES" sz="900" dirty="0">
                  <a:latin typeface="Malgun Gothic"/>
                  <a:cs typeface="Malgun Gothic"/>
                </a:rPr>
                <a:t>Y el hecho de que ahora haya muchos recursos subterráneos en el permafrost cubierto de hielo muestra que muchas plantas y animales habitaron en el pasado y que era un buen ambiente para que vivieran los humanos. Por ejemplo, una cantidad masiva de petróleo fue producida recientemente en Prudova Bay, el estado más septentrional de Alaska. Debido a esto, las personas de esta zona se han convertido en las personas indígenas que viven mejor en el mundo, con un ingreso anual promedio de 35.500 dólares per cápita (Dong-A Ilbo 10.12.1993). Además, se están desarrollando recursos subterráneos como el carbón en Siberia.</a:t>
              </a:r>
            </a:p>
            <a:p>
              <a:pPr marR="14904" indent="98425" algn="just">
                <a:lnSpc>
                  <a:spcPts val="950"/>
                </a:lnSpc>
              </a:pPr>
              <a:r>
                <a:rPr lang="es-ES" sz="900" dirty="0">
                  <a:latin typeface="Malgun Gothic"/>
                  <a:cs typeface="Malgun Gothic"/>
                </a:rPr>
                <a:t>En conjunto, se puede ver que la gente vivió muchos años antes del diluvio de Noé.</a:t>
              </a:r>
              <a:endParaRPr sz="900" dirty="0">
                <a:latin typeface="Malgun Gothic"/>
                <a:cs typeface="Malgun Gothic"/>
              </a:endParaRPr>
            </a:p>
          </p:txBody>
        </p:sp>
        <p:sp>
          <p:nvSpPr>
            <p:cNvPr id="4" name="object 4"/>
            <p:cNvSpPr txBox="1"/>
            <p:nvPr/>
          </p:nvSpPr>
          <p:spPr>
            <a:xfrm>
              <a:off x="50747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43</a:t>
              </a:r>
              <a:endParaRPr sz="1000">
                <a:latin typeface="Times New Roman"/>
                <a:cs typeface="Times New Roman"/>
              </a:endParaRPr>
            </a:p>
          </p:txBody>
        </p:sp>
        <p:sp>
          <p:nvSpPr>
            <p:cNvPr id="2" name="object 2"/>
            <p:cNvSpPr txBox="1"/>
            <p:nvPr/>
          </p:nvSpPr>
          <p:spPr>
            <a:xfrm>
              <a:off x="1467661" y="654089"/>
              <a:ext cx="3756381" cy="786104"/>
            </a:xfrm>
            <a:prstGeom prst="rect">
              <a:avLst/>
            </a:prstGeom>
          </p:spPr>
          <p:txBody>
            <a:bodyPr wrap="square" lIns="0" tIns="2438" rIns="0" bIns="0" rtlCol="0">
              <a:noAutofit/>
            </a:bodyPr>
            <a:lstStyle/>
            <a:p>
              <a:endParaRPr sz="1300" dirty="0"/>
            </a:p>
            <a:p>
              <a:pPr marL="369413" marR="434754" algn="just">
                <a:spcBef>
                  <a:spcPts val="70"/>
                </a:spcBef>
              </a:pPr>
              <a:r>
                <a:rPr lang="es-ES" sz="1000" dirty="0">
                  <a:solidFill>
                    <a:srgbClr val="00ADEF"/>
                  </a:solidFill>
                  <a:latin typeface="Malgun Gothic"/>
                  <a:cs typeface="Malgun Gothic"/>
                </a:rPr>
                <a:t>¿Es verdad que la gente antes del diluvio de Noé vivió muchos años?</a:t>
              </a:r>
            </a:p>
          </p:txBody>
        </p:sp>
        <p:sp>
          <p:nvSpPr>
            <p:cNvPr id="21" name="object 3">
              <a:extLst>
                <a:ext uri="{FF2B5EF4-FFF2-40B4-BE49-F238E27FC236}">
                  <a16:creationId xmlns:a16="http://schemas.microsoft.com/office/drawing/2014/main" id="{98DD3B45-FD09-4DC1-9513-6D938AA085E2}"/>
                </a:ext>
              </a:extLst>
            </p:cNvPr>
            <p:cNvSpPr txBox="1"/>
            <p:nvPr/>
          </p:nvSpPr>
          <p:spPr>
            <a:xfrm rot="21060000">
              <a:off x="463499" y="433059"/>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TotalTime>
  <Words>1624</Words>
  <Application>Microsoft Office PowerPoint</Application>
  <PresentationFormat>사용자 지정</PresentationFormat>
  <Paragraphs>80</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34</cp:revision>
  <dcterms:modified xsi:type="dcterms:W3CDTF">2022-03-01T14:39:16Z</dcterms:modified>
</cp:coreProperties>
</file>